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112"/>
  </p:notesMasterIdLst>
  <p:handoutMasterIdLst>
    <p:handoutMasterId r:id="rId113"/>
  </p:handoutMasterIdLst>
  <p:sldIdLst>
    <p:sldId id="640" r:id="rId2"/>
    <p:sldId id="367" r:id="rId3"/>
    <p:sldId id="322" r:id="rId4"/>
    <p:sldId id="323" r:id="rId5"/>
    <p:sldId id="324" r:id="rId6"/>
    <p:sldId id="326" r:id="rId7"/>
    <p:sldId id="626" r:id="rId8"/>
    <p:sldId id="459" r:id="rId9"/>
    <p:sldId id="440" r:id="rId10"/>
    <p:sldId id="460" r:id="rId11"/>
    <p:sldId id="461" r:id="rId12"/>
    <p:sldId id="639" r:id="rId13"/>
    <p:sldId id="329" r:id="rId14"/>
    <p:sldId id="450" r:id="rId15"/>
    <p:sldId id="643" r:id="rId16"/>
    <p:sldId id="260" r:id="rId17"/>
    <p:sldId id="471" r:id="rId18"/>
    <p:sldId id="467" r:id="rId19"/>
    <p:sldId id="449" r:id="rId20"/>
    <p:sldId id="330" r:id="rId21"/>
    <p:sldId id="380" r:id="rId22"/>
    <p:sldId id="520" r:id="rId23"/>
    <p:sldId id="331" r:id="rId24"/>
    <p:sldId id="353" r:id="rId25"/>
    <p:sldId id="383" r:id="rId26"/>
    <p:sldId id="354" r:id="rId27"/>
    <p:sldId id="373" r:id="rId28"/>
    <p:sldId id="374" r:id="rId29"/>
    <p:sldId id="415" r:id="rId30"/>
    <p:sldId id="418" r:id="rId31"/>
    <p:sldId id="414" r:id="rId32"/>
    <p:sldId id="355" r:id="rId33"/>
    <p:sldId id="476" r:id="rId34"/>
    <p:sldId id="475" r:id="rId35"/>
    <p:sldId id="356" r:id="rId36"/>
    <p:sldId id="421" r:id="rId37"/>
    <p:sldId id="357" r:id="rId38"/>
    <p:sldId id="268" r:id="rId39"/>
    <p:sldId id="360" r:id="rId40"/>
    <p:sldId id="270" r:id="rId41"/>
    <p:sldId id="361" r:id="rId42"/>
    <p:sldId id="362" r:id="rId43"/>
    <p:sldId id="363" r:id="rId44"/>
    <p:sldId id="364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434" r:id="rId53"/>
    <p:sldId id="281" r:id="rId54"/>
    <p:sldId id="282" r:id="rId55"/>
    <p:sldId id="283" r:id="rId56"/>
    <p:sldId id="431" r:id="rId57"/>
    <p:sldId id="425" r:id="rId58"/>
    <p:sldId id="430" r:id="rId59"/>
    <p:sldId id="437" r:id="rId60"/>
    <p:sldId id="436" r:id="rId61"/>
    <p:sldId id="379" r:id="rId62"/>
    <p:sldId id="622" r:id="rId63"/>
    <p:sldId id="477" r:id="rId64"/>
    <p:sldId id="478" r:id="rId65"/>
    <p:sldId id="479" r:id="rId66"/>
    <p:sldId id="480" r:id="rId67"/>
    <p:sldId id="481" r:id="rId68"/>
    <p:sldId id="483" r:id="rId69"/>
    <p:sldId id="484" r:id="rId70"/>
    <p:sldId id="485" r:id="rId71"/>
    <p:sldId id="487" r:id="rId72"/>
    <p:sldId id="488" r:id="rId73"/>
    <p:sldId id="490" r:id="rId74"/>
    <p:sldId id="491" r:id="rId75"/>
    <p:sldId id="492" r:id="rId76"/>
    <p:sldId id="496" r:id="rId77"/>
    <p:sldId id="497" r:id="rId78"/>
    <p:sldId id="498" r:id="rId79"/>
    <p:sldId id="499" r:id="rId80"/>
    <p:sldId id="500" r:id="rId81"/>
    <p:sldId id="435" r:id="rId82"/>
    <p:sldId id="451" r:id="rId83"/>
    <p:sldId id="332" r:id="rId84"/>
    <p:sldId id="333" r:id="rId85"/>
    <p:sldId id="502" r:id="rId86"/>
    <p:sldId id="359" r:id="rId87"/>
    <p:sldId id="334" r:id="rId88"/>
    <p:sldId id="454" r:id="rId89"/>
    <p:sldId id="529" r:id="rId90"/>
    <p:sldId id="530" r:id="rId91"/>
    <p:sldId id="297" r:id="rId92"/>
    <p:sldId id="298" r:id="rId93"/>
    <p:sldId id="456" r:id="rId94"/>
    <p:sldId id="642" r:id="rId95"/>
    <p:sldId id="300" r:id="rId96"/>
    <p:sldId id="301" r:id="rId97"/>
    <p:sldId id="302" r:id="rId98"/>
    <p:sldId id="303" r:id="rId99"/>
    <p:sldId id="304" r:id="rId100"/>
    <p:sldId id="305" r:id="rId101"/>
    <p:sldId id="306" r:id="rId102"/>
    <p:sldId id="308" r:id="rId103"/>
    <p:sldId id="370" r:id="rId104"/>
    <p:sldId id="457" r:id="rId105"/>
    <p:sldId id="309" r:id="rId106"/>
    <p:sldId id="311" r:id="rId107"/>
    <p:sldId id="636" r:id="rId108"/>
    <p:sldId id="365" r:id="rId109"/>
    <p:sldId id="641" r:id="rId110"/>
    <p:sldId id="335" r:id="rId111"/>
  </p:sldIdLst>
  <p:sldSz cx="12192000" cy="6858000"/>
  <p:notesSz cx="6797675" cy="9926638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21E"/>
    <a:srgbClr val="990000"/>
    <a:srgbClr val="71DAFF"/>
    <a:srgbClr val="CC3300"/>
    <a:srgbClr val="005DA2"/>
    <a:srgbClr val="007033"/>
    <a:srgbClr val="0075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20" y="-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ableStyles" Target="tableStyle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75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443" y="0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6314CDC-24A6-4EAD-993B-7CCAB602809E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675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75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443" y="9428583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0710749-35AA-4887-BF5E-3E15AA1AED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66497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04E902-C979-4C6C-9404-E37F28663FCD}" type="datetimeFigureOut">
              <a:rPr lang="it-IT" smtClean="0"/>
              <a:t>18/10/2017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450" y="4714875"/>
            <a:ext cx="5438775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3380DF-95CB-4D4B-94AB-FE0B3F6009D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25151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338C87-8049-48BA-848F-95ECABE5CC19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EAFC3-0666-483D-9FED-E3FCD44A6FD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51FBBD-5C81-43BF-A427-4B2CD4FA092C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74A96-49C1-4BC5-A297-EFB7FDF5C7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1D456-B8E7-4053-A215-76A25A19F5F3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4DAD9C-24BF-46E9-B639-D59E6B7793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B38AC-4CCD-49E6-838B-6355C673D822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754C94-C0DD-4B7C-A0B4-3BBD5FE832A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0B138D-4977-4625-BFAE-5540403D91EA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68563-A6FD-4053-93AD-5B514519C0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2A767-ACED-4339-A067-D12591E1312D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5811A-906C-4F1F-B53B-033A474E72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250C78-5754-42B9-BA50-F45FBA27FC03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431A-5BAA-4B2B-A642-B59A891B68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E92C2-9ADB-4777-8DD9-CC41BB56F810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9F7BCA-C985-47A7-9062-C92DA18DE51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0B19F-E3E8-4F7A-9813-36BAA688E62B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B03157-9E5F-4880-950B-9962E4EF9E8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F402-6663-420E-88A0-AFB45B26A101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C2C84-340E-439E-A2BE-9A395945E71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E3689A-FA63-4D57-9A8C-073C753A1961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A4292-3250-42AA-8AFC-0C51A764BB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04B1D91-CD64-46F1-8BA5-D8D31ABCC394}" type="datetimeFigureOut">
              <a:rPr lang="it-IT"/>
              <a:pPr>
                <a:defRPr/>
              </a:pPr>
              <a:t>18/10/2017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64665BF-BE26-451D-B7B1-AFF2779F827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hyperlink" Target="http://www.google.it/url?sa=i&amp;rct=j&amp;q=&amp;esrc=s&amp;frm=1&amp;source=images&amp;cd=&amp;cad=rja&amp;uact=8&amp;ved=0CAcQjRw&amp;url=http://vapensieroristorante.blogspot.com/2012/10/work-in-progress.html&amp;ei=gOflVPfpKYXsaPTrgIgO&amp;bvm=bv.85970519,d.d2s&amp;psig=AFQjCNEtj4SrUNbvMpjbv73Zo56u2vVfgw&amp;ust=1424439467059980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pdf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hyperlink" Target="http://www.salute.gov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gif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it/url?sa=i&amp;rct=j&amp;q=&amp;esrc=s&amp;frm=1&amp;source=images&amp;cd=&amp;cad=rja&amp;uact=8&amp;ved=0CAcQjRw&amp;url=http://www.waltervassallo.it/2014/06/14/futuro-imprevedibile-io-dico-di-no/&amp;ei=ahDKVL3JEMnbPMrMgOAG&amp;psig=AFQjCNHiGIOc_To9vwjni04ZRN-9TquN2w&amp;ust=1422614891804506" TargetMode="External"/><Relationship Id="rId3" Type="http://schemas.openxmlformats.org/officeDocument/2006/relationships/image" Target="../media/image4.gif"/><Relationship Id="rId7" Type="http://schemas.openxmlformats.org/officeDocument/2006/relationships/image" Target="../media/image1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hyperlink" Target="https://www.google.it/imgres?imgurl&amp;imgrefurl=http://www.ladisaristorazione.it/ristorazione-collettiva-scolastica.html?iframe=true&amp;width=730&amp;height=100%25&amp;h=0&amp;w=0&amp;tbnid=f_pBsi7IykvbyM&amp;zoom=1&amp;tbnh=155&amp;tbnw=326&amp;docid=VmVSjAQNkkOTpM&amp;tbm=isch&amp;ei=ci6QU_7tIqWgyQOjjoDYCA&amp;ved=0CAUQsCUoAQ" TargetMode="External"/><Relationship Id="rId9" Type="http://schemas.openxmlformats.org/officeDocument/2006/relationships/image" Target="../media/image12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hyperlink" Target="http://www.entionline.it/" TargetMode="Externa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://lucro/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www.google.it/url?sa=i&amp;rct=j&amp;q=&amp;esrc=s&amp;frm=1&amp;source=images&amp;cd=&amp;cad=rja&amp;uact=8&amp;ved=0CAcQjRw&amp;url=http://www.waltervassallo.it/2014/06/14/futuro-imprevedibile-io-dico-di-no/&amp;ei=ahDKVL3JEMnbPMrMgOAG&amp;psig=AFQjCNHiGIOc_To9vwjni04ZRN-9TquN2w&amp;ust=142261489180450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://www.venetonutrizione.it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Documento_di_Microsoft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gif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gif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emf"/><Relationship Id="rId4" Type="http://schemas.openxmlformats.org/officeDocument/2006/relationships/image" Target="../media/image69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wmf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244454"/>
            <a:ext cx="12191999" cy="2613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397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4844955" y="5827594"/>
            <a:ext cx="7347043" cy="1015663"/>
          </a:xfrm>
          <a:prstGeom prst="rect">
            <a:avLst/>
          </a:prstGeom>
          <a:solidFill>
            <a:srgbClr val="71DAFF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sz="16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MARTINA DI PIERI</a:t>
            </a:r>
          </a:p>
          <a:p>
            <a:r>
              <a:rPr lang="it-IT" sz="14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Direzione </a:t>
            </a:r>
            <a:r>
              <a:rPr lang="it-IT" sz="1400" b="1" i="1" dirty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Prevenzione, Sicurezza Alimentare, Veterinaria della Regione del </a:t>
            </a:r>
            <a:r>
              <a:rPr lang="it-IT" sz="14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Veneto</a:t>
            </a:r>
          </a:p>
          <a:p>
            <a:r>
              <a:rPr lang="it-IT" sz="16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SAVERIO CHILESE</a:t>
            </a:r>
          </a:p>
          <a:p>
            <a:r>
              <a:rPr lang="it-IT" sz="1400" b="1" i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ULSS 7 PEDEMONTANA Servizio Igiene Alimenti e Nutrizione (SIAN)</a:t>
            </a:r>
          </a:p>
        </p:txBody>
      </p:sp>
    </p:spTree>
    <p:extLst>
      <p:ext uri="{BB962C8B-B14F-4D97-AF65-F5344CB8AC3E}">
        <p14:creationId xmlns:p14="http://schemas.microsoft.com/office/powerpoint/2010/main" val="4293247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344"/>
            <a:ext cx="12191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88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PREMESSA</a:t>
            </a:r>
            <a:endParaRPr lang="it-IT" sz="88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" y="1193661"/>
            <a:ext cx="12191999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 bambini in età prescolare e scolare rappresentano il target ideale </a:t>
            </a:r>
            <a:endParaRPr lang="it-IT" sz="4800" b="1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per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interventi di </a:t>
            </a:r>
            <a:endParaRPr lang="it-IT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4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promozione sulla </a:t>
            </a:r>
            <a:r>
              <a:rPr lang="it-IT" sz="44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corretta </a:t>
            </a:r>
            <a:r>
              <a:rPr lang="it-IT" sz="44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alimentazione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</a:p>
          <a:p>
            <a:pPr algn="ctr"/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ato che il loro</a:t>
            </a:r>
          </a:p>
          <a:p>
            <a:pPr algn="ctr"/>
            <a:r>
              <a:rPr lang="it-IT" sz="4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comportamento </a:t>
            </a:r>
            <a:r>
              <a:rPr lang="it-IT" sz="4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alimentare </a:t>
            </a:r>
            <a:endParaRPr lang="it-IT" sz="4800" b="1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è </a:t>
            </a:r>
            <a:r>
              <a:rPr lang="it-IT" sz="4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ancora in via di </a:t>
            </a:r>
            <a:endParaRPr lang="it-IT" sz="4800" b="1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sperimentazione </a:t>
            </a:r>
            <a:r>
              <a:rPr lang="it-IT" sz="4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 </a:t>
            </a:r>
            <a:r>
              <a:rPr lang="it-IT" sz="4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formazione </a:t>
            </a:r>
            <a:endParaRPr lang="it-IT" sz="48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1749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3490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7</a:t>
            </a:r>
          </a:p>
        </p:txBody>
      </p:sp>
      <p:sp>
        <p:nvSpPr>
          <p:cNvPr id="63491" name="Titolo 3"/>
          <p:cNvSpPr>
            <a:spLocks noGrp="1"/>
          </p:cNvSpPr>
          <p:nvPr>
            <p:ph type="title" idx="4294967295"/>
          </p:nvPr>
        </p:nvSpPr>
        <p:spPr>
          <a:xfrm>
            <a:off x="762000" y="290513"/>
            <a:ext cx="10972800" cy="1143000"/>
          </a:xfrm>
        </p:spPr>
        <p:txBody>
          <a:bodyPr/>
          <a:lstStyle/>
          <a:p>
            <a:pPr eaLnBrk="1" hangingPunct="1"/>
            <a:r>
              <a:rPr lang="it-IT" sz="4000" smtClean="0">
                <a:solidFill>
                  <a:srgbClr val="0075CC"/>
                </a:solidFill>
              </a:rPr>
              <a:t>VALUTAZIONE DEL SERVIZIO DI </a:t>
            </a:r>
            <a:br>
              <a:rPr lang="it-IT" sz="4000" smtClean="0">
                <a:solidFill>
                  <a:srgbClr val="0075CC"/>
                </a:solidFill>
              </a:rPr>
            </a:br>
            <a:r>
              <a:rPr lang="it-IT" sz="4000" smtClean="0">
                <a:solidFill>
                  <a:srgbClr val="0075CC"/>
                </a:solidFill>
              </a:rPr>
              <a:t>RISTORAZIONE SCOLASTICA</a:t>
            </a:r>
          </a:p>
        </p:txBody>
      </p:sp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752568"/>
              </p:ext>
            </p:extLst>
          </p:nvPr>
        </p:nvGraphicFramePr>
        <p:xfrm>
          <a:off x="805220" y="2033518"/>
          <a:ext cx="11095628" cy="4599293"/>
        </p:xfrm>
        <a:graphic>
          <a:graphicData uri="http://schemas.openxmlformats.org/drawingml/2006/table">
            <a:tbl>
              <a:tblPr/>
              <a:tblGrid>
                <a:gridCol w="1732616"/>
                <a:gridCol w="2065370"/>
                <a:gridCol w="1927679"/>
                <a:gridCol w="1789988"/>
                <a:gridCol w="1927679"/>
                <a:gridCol w="1652296"/>
              </a:tblGrid>
              <a:tr h="164260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GIORNO DELLA SETTIMANA:  LUN.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MAR.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MER.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GIO.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VEN.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SETTIMANA: 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…..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MENU’:  A/I 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P/E</a:t>
                      </a: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n. PASTI DISTRIBUITI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TOT: _____________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1° PIATTO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Piatto Unico  (SI)  (NO)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2° PIATTO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Piatto Unico  (SI)  (NO)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CONTORNO COTTO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VERDURA CRUDA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FRUTTA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Denominazione (indicare la pietanza distribuita)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85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Conformità della pietanza al menù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(SI)        (NO)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(SI)        (NO)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(SI)        (NO)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(SI)        (NO)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(SI)        (NO)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783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Qualità della pietanza (se ritenuta sgradevole indicarne il motivo)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gustosa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accettabile 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sgradevole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troppo condita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scondita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molto cotta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cruda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salata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insipida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gustosa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accettabile 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sgradevole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troppo condita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scondita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molto cotta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cruda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salata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insipida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gustosa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accettabile 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sgradevole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troppo condita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scondita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molto cotta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cruda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salata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insipida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gustosa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accettabile 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sgradevole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troppo condita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scondita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non lavata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salata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    ( ) insipida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matura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acerba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troppo matura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Quantità delle porzioni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insufficienti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sufficienti 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eccedenti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insufficienti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sufficienti 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eccedenti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insufficienti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sufficienti 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eccedenti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insufficienti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sufficienti 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eccedenti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insufficienti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sufficienti 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eccedenti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70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Grammatura del pasto somministrato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scarsa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conforme alla tabella crudo/cotto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abbondante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scarsa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conforme alla tabella crudo/cotto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abbondante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scarsa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conforme alla tabella crudo/cotto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abbondante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scarsa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conforme alla tabella crudo/cotto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abbondante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scarsa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conforme alla tabella crudo/cotto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 abbondante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9278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N° porzioni restituire o avanzate a metà (scarto)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N° porzioni 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% di scarto 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N° porzioni 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% di scarto 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N° porzioni 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% di scarto 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N° porzioni 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% di scarto 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N° porzioni ________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% di scarto ________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865996"/>
              </p:ext>
            </p:extLst>
          </p:nvPr>
        </p:nvGraphicFramePr>
        <p:xfrm>
          <a:off x="846162" y="1374739"/>
          <a:ext cx="11013742" cy="457200"/>
        </p:xfrm>
        <a:graphic>
          <a:graphicData uri="http://schemas.openxmlformats.org/drawingml/2006/table">
            <a:tbl>
              <a:tblPr/>
              <a:tblGrid>
                <a:gridCol w="1532030"/>
                <a:gridCol w="2595939"/>
                <a:gridCol w="1724293"/>
                <a:gridCol w="1883119"/>
                <a:gridCol w="1570025"/>
                <a:gridCol w="1708336"/>
              </a:tblGrid>
              <a:tr h="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b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COMPILATORE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Nome e Cognome: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________________________________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Tecnico Comunale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Operatore Scolastico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Insegnante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endParaRPr lang="it-IT" sz="10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Genitore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10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( )</a:t>
                      </a:r>
                      <a:endParaRPr lang="it-IT" sz="1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068" y="6032406"/>
            <a:ext cx="640911" cy="607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4514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7</a:t>
            </a:r>
          </a:p>
        </p:txBody>
      </p:sp>
      <p:sp>
        <p:nvSpPr>
          <p:cNvPr id="64515" name="Titolo 3"/>
          <p:cNvSpPr>
            <a:spLocks noGrp="1"/>
          </p:cNvSpPr>
          <p:nvPr>
            <p:ph type="title" idx="4294967295"/>
          </p:nvPr>
        </p:nvSpPr>
        <p:spPr>
          <a:xfrm>
            <a:off x="762000" y="290513"/>
            <a:ext cx="10972800" cy="1143000"/>
          </a:xfrm>
        </p:spPr>
        <p:txBody>
          <a:bodyPr/>
          <a:lstStyle/>
          <a:p>
            <a:pPr eaLnBrk="1" hangingPunct="1"/>
            <a:r>
              <a:rPr lang="it-IT" sz="4000" smtClean="0">
                <a:solidFill>
                  <a:srgbClr val="0075CC"/>
                </a:solidFill>
              </a:rPr>
              <a:t>VALUTAZIONE DEL SERVIZIO DI </a:t>
            </a:r>
            <a:br>
              <a:rPr lang="it-IT" sz="4000" smtClean="0">
                <a:solidFill>
                  <a:srgbClr val="0075CC"/>
                </a:solidFill>
              </a:rPr>
            </a:br>
            <a:r>
              <a:rPr lang="it-IT" sz="4000" smtClean="0">
                <a:solidFill>
                  <a:srgbClr val="0075CC"/>
                </a:solidFill>
              </a:rPr>
              <a:t>RISTORAZIONE SCOLASTICA</a:t>
            </a:r>
          </a:p>
        </p:txBody>
      </p:sp>
      <p:pic>
        <p:nvPicPr>
          <p:cNvPr id="6451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54238" y="1562100"/>
            <a:ext cx="8080375" cy="529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656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7</a:t>
            </a:r>
          </a:p>
        </p:txBody>
      </p:sp>
      <p:sp>
        <p:nvSpPr>
          <p:cNvPr id="66564" name="Titolo 3"/>
          <p:cNvSpPr>
            <a:spLocks noGrp="1"/>
          </p:cNvSpPr>
          <p:nvPr>
            <p:ph type="title" idx="4294967295"/>
          </p:nvPr>
        </p:nvSpPr>
        <p:spPr>
          <a:xfrm>
            <a:off x="762000" y="290513"/>
            <a:ext cx="10972800" cy="1143000"/>
          </a:xfrm>
        </p:spPr>
        <p:txBody>
          <a:bodyPr/>
          <a:lstStyle/>
          <a:p>
            <a:pPr eaLnBrk="1" hangingPunct="1"/>
            <a:r>
              <a:rPr lang="it-IT" sz="4000" smtClean="0">
                <a:solidFill>
                  <a:srgbClr val="0075CC"/>
                </a:solidFill>
              </a:rPr>
              <a:t>VALUTAZIONE DEL SERVIZIO DI </a:t>
            </a:r>
            <a:br>
              <a:rPr lang="it-IT" sz="4000" smtClean="0">
                <a:solidFill>
                  <a:srgbClr val="0075CC"/>
                </a:solidFill>
              </a:rPr>
            </a:br>
            <a:r>
              <a:rPr lang="it-IT" sz="4000" smtClean="0">
                <a:solidFill>
                  <a:srgbClr val="0075CC"/>
                </a:solidFill>
              </a:rPr>
              <a:t>RISTORAZIONE SCOLASTICA</a:t>
            </a:r>
          </a:p>
        </p:txBody>
      </p:sp>
      <p:pic>
        <p:nvPicPr>
          <p:cNvPr id="66566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76450" y="3930650"/>
            <a:ext cx="9838046" cy="2659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6963566"/>
              </p:ext>
            </p:extLst>
          </p:nvPr>
        </p:nvGraphicFramePr>
        <p:xfrm>
          <a:off x="1665026" y="2960687"/>
          <a:ext cx="9917373" cy="1024414"/>
        </p:xfrm>
        <a:graphic>
          <a:graphicData uri="http://schemas.openxmlformats.org/drawingml/2006/table">
            <a:tbl>
              <a:tblPr/>
              <a:tblGrid>
                <a:gridCol w="9917373"/>
              </a:tblGrid>
              <a:tr h="102441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/>
                          <a:ea typeface="Times New Roman"/>
                        </a:rPr>
                        <a:t>7.2.5 MODULO D</a:t>
                      </a:r>
                      <a:endParaRPr lang="it-IT" sz="360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/>
                        </a:rPr>
                        <a:t>SCHEDA VERIFICA REQUISITI DIETE SPECIALI CENTRO COTTURA E MENSA</a:t>
                      </a:r>
                      <a:endParaRPr lang="it-IT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450" marR="4445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7701340"/>
              </p:ext>
            </p:extLst>
          </p:nvPr>
        </p:nvGraphicFramePr>
        <p:xfrm>
          <a:off x="1705969" y="1735038"/>
          <a:ext cx="9867331" cy="85344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9867331"/>
              </a:tblGrid>
              <a:tr h="6806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36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/>
                          <a:ea typeface="Times New Roman"/>
                        </a:rPr>
                        <a:t>7.2.4 MODULO C</a:t>
                      </a:r>
                      <a:endParaRPr lang="it-IT" sz="3600" b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Times New Roman"/>
                        </a:rPr>
                        <a:t>SCHEDA VERIFICA REQUISITI STRUTTURALI CENTRO COTTURA</a:t>
                      </a:r>
                      <a:endParaRPr lang="it-IT" sz="20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73493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Immagin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4" y="78318"/>
            <a:ext cx="7008284" cy="6614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8"/>
          <p:cNvSpPr txBox="1">
            <a:spLocks noChangeArrowheads="1"/>
          </p:cNvSpPr>
          <p:nvPr/>
        </p:nvSpPr>
        <p:spPr>
          <a:xfrm>
            <a:off x="3648076" y="1492734"/>
            <a:ext cx="8422216" cy="2697129"/>
          </a:xfrm>
          <a:prstGeom prst="rect">
            <a:avLst/>
          </a:prstGeom>
          <a:noFill/>
          <a:ln/>
        </p:spPr>
        <p:txBody>
          <a:bodyPr lIns="121917" tIns="60958" rIns="121917" bIns="60958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Al rientro in Cucina dei </a:t>
            </a:r>
            <a:r>
              <a:rPr lang="it-IT" altLang="it-IT" sz="36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gastronorm</a:t>
            </a:r>
            <a:r>
              <a:rPr lang="it-IT" alt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lo </a:t>
            </a:r>
            <a:r>
              <a:rPr lang="it-IT" altLang="it-IT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sbarazzo avverrà in appositi bidoni codificati con codice </a:t>
            </a:r>
            <a:r>
              <a:rPr lang="it-IT" alt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colore, pesati e tramite PC monitorato lo scarto avanzato</a:t>
            </a:r>
          </a:p>
          <a:p>
            <a:pPr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it-IT" altLang="it-IT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e</a:t>
            </a:r>
            <a:r>
              <a:rPr lang="it-IT" alt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la relativa % rispetto a quanto distribuito  </a:t>
            </a:r>
            <a:endParaRPr lang="it-IT" altLang="it-IT" sz="36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/>
            </a:endParaRPr>
          </a:p>
        </p:txBody>
      </p:sp>
      <p:sp>
        <p:nvSpPr>
          <p:cNvPr id="57348" name="CasellaDiTesto 4"/>
          <p:cNvSpPr txBox="1">
            <a:spLocks noChangeArrowheads="1"/>
          </p:cNvSpPr>
          <p:nvPr/>
        </p:nvSpPr>
        <p:spPr bwMode="auto">
          <a:xfrm>
            <a:off x="7632700" y="6021917"/>
            <a:ext cx="4224867" cy="328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300"/>
              <a:t>Claudio Campion – Roma  27 aprile 2017</a:t>
            </a:r>
          </a:p>
        </p:txBody>
      </p:sp>
      <p:pic>
        <p:nvPicPr>
          <p:cNvPr id="5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6" t="2460" b="3120"/>
          <a:stretch>
            <a:fillRect/>
          </a:stretch>
        </p:blipFill>
        <p:spPr bwMode="auto">
          <a:xfrm>
            <a:off x="7632700" y="4394578"/>
            <a:ext cx="4614333" cy="24634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1" y="6528859"/>
            <a:ext cx="3534770" cy="323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17" tIns="60958" rIns="121917" bIns="60958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sz="1300" dirty="0"/>
              <a:t>Claudio Campion – Roma  27 aprile 2017</a:t>
            </a:r>
          </a:p>
        </p:txBody>
      </p:sp>
      <p:sp>
        <p:nvSpPr>
          <p:cNvPr id="2" name="Rettangolo 1"/>
          <p:cNvSpPr/>
          <p:nvPr/>
        </p:nvSpPr>
        <p:spPr>
          <a:xfrm>
            <a:off x="143935" y="245659"/>
            <a:ext cx="1192635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Il Monitoraggio dello spreco alimentare </a:t>
            </a:r>
          </a:p>
          <a:p>
            <a:pPr algn="ctr"/>
            <a:r>
              <a:rPr lang="it-IT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</a:t>
            </a:r>
            <a:r>
              <a:rPr lang="it-IT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ella Ristorazione Collettiva: i</a:t>
            </a:r>
            <a:r>
              <a:rPr lang="it-IT" sz="3600" b="1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 supporto informatico</a:t>
            </a:r>
            <a:r>
              <a:rPr lang="it-IT" sz="3600" b="1" cap="none" spc="50" dirty="0" smtClean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it-IT" sz="3600" b="1" cap="none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15" descr="new%20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04" y="5168370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2671726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75" y="0"/>
            <a:ext cx="96996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18396"/>
            <a:ext cx="3329758" cy="6863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4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8</a:t>
            </a:r>
            <a:endParaRPr lang="it-IT" sz="4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 rot="20373004">
            <a:off x="2529812" y="1439742"/>
            <a:ext cx="9624751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96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LEGGE</a:t>
            </a:r>
          </a:p>
          <a:p>
            <a:pPr lvl="0" algn="ctr">
              <a:defRPr/>
            </a:pPr>
            <a:r>
              <a:rPr lang="it-IT" sz="96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ANTISPRECHI</a:t>
            </a:r>
            <a:endParaRPr lang="it-IT" sz="96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662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7586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8</a:t>
            </a:r>
          </a:p>
        </p:txBody>
      </p:sp>
      <p:sp>
        <p:nvSpPr>
          <p:cNvPr id="67587" name="Titolo 3"/>
          <p:cNvSpPr>
            <a:spLocks noGrp="1"/>
          </p:cNvSpPr>
          <p:nvPr>
            <p:ph type="title" idx="4294967295"/>
          </p:nvPr>
        </p:nvSpPr>
        <p:spPr>
          <a:xfrm>
            <a:off x="3275463" y="0"/>
            <a:ext cx="8916537" cy="665163"/>
          </a:xfrm>
        </p:spPr>
        <p:txBody>
          <a:bodyPr/>
          <a:lstStyle/>
          <a:p>
            <a:pPr eaLnBrk="1" hangingPunct="1"/>
            <a:r>
              <a:rPr lang="it-IT" b="1" dirty="0" smtClean="0">
                <a:solidFill>
                  <a:srgbClr val="0075CC"/>
                </a:solidFill>
              </a:rPr>
              <a:t>CONTRO LO SPRECO ALIMENTARE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918075" y="665163"/>
            <a:ext cx="7119250" cy="6038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4414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2400" b="1" kern="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Legge </a:t>
            </a:r>
            <a:r>
              <a:rPr lang="it-IT" sz="2400" b="1" kern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166/2016 o anche “legge </a:t>
            </a:r>
            <a:r>
              <a:rPr lang="it-IT" sz="2400" b="1" kern="1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antisprechi</a:t>
            </a:r>
            <a:r>
              <a:rPr lang="it-IT" sz="2400" b="1" kern="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”</a:t>
            </a:r>
            <a:endParaRPr lang="it-IT" sz="2000" kern="150" dirty="0">
              <a:latin typeface="Century Gothic"/>
              <a:ea typeface="Calibri"/>
              <a:cs typeface="Times New Roman"/>
            </a:endParaRPr>
          </a:p>
          <a:p>
            <a:pPr indent="144145"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4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Obiettivi: 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favorire il recupero e la donazione delle eccedenze </a:t>
            </a:r>
            <a:r>
              <a:rPr lang="it-IT" sz="1600" dirty="0">
                <a:latin typeface="Century Gothic" panose="020B0502020202020204" pitchFamily="34" charset="0"/>
              </a:rPr>
              <a:t>a scopo solidale e sociale, destinandole ai poveri e ai bisognosi;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limitare l’impatto negativo sull’ambiente</a:t>
            </a:r>
            <a:r>
              <a:rPr lang="it-IT" sz="1600" dirty="0">
                <a:latin typeface="Century Gothic" panose="020B0502020202020204" pitchFamily="34" charset="0"/>
              </a:rPr>
              <a:t> </a:t>
            </a:r>
            <a:r>
              <a:rPr lang="it-IT" sz="1600" dirty="0" smtClean="0">
                <a:latin typeface="Century Gothic" panose="020B0502020202020204" pitchFamily="34" charset="0"/>
              </a:rPr>
              <a:t>promuovendo </a:t>
            </a:r>
            <a:r>
              <a:rPr lang="it-IT" sz="1600" dirty="0">
                <a:latin typeface="Century Gothic" panose="020B0502020202020204" pitchFamily="34" charset="0"/>
              </a:rPr>
              <a:t>il riuso e il riciclo dei prodotti;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entury Gothic" panose="020B0502020202020204" pitchFamily="34" charset="0"/>
              </a:rPr>
              <a:t>contribuire al raggiungimento degli obiettivi stabiliti dal </a:t>
            </a:r>
            <a:r>
              <a:rPr lang="it-IT" sz="16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Programma nazionale di prevenzione dei rifiuti </a:t>
            </a:r>
            <a:r>
              <a:rPr lang="it-IT" sz="1600" dirty="0">
                <a:latin typeface="Century Gothic" panose="020B0502020202020204" pitchFamily="34" charset="0"/>
              </a:rPr>
              <a:t>e dello spreco alimentare;</a:t>
            </a:r>
          </a:p>
          <a:p>
            <a:pPr marL="342900" indent="-342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1600" dirty="0">
                <a:latin typeface="Century Gothic" panose="020B0502020202020204" pitchFamily="34" charset="0"/>
              </a:rPr>
              <a:t>investire energie sull’attività di ricerca, informazione e </a:t>
            </a:r>
            <a:r>
              <a:rPr lang="it-IT" sz="28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sensibilizzazione delle istituzioni e dei </a:t>
            </a:r>
            <a:r>
              <a:rPr lang="it-IT" sz="28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consumatori</a:t>
            </a:r>
            <a:r>
              <a:rPr lang="it-IT" sz="2800" dirty="0">
                <a:solidFill>
                  <a:srgbClr val="FF0000"/>
                </a:solidFill>
                <a:latin typeface="Century Gothic" panose="020B0502020202020204" pitchFamily="34" charset="0"/>
              </a:rPr>
              <a:t>.</a:t>
            </a:r>
            <a:endParaRPr lang="it-IT" sz="2800" kern="150" dirty="0">
              <a:solidFill>
                <a:srgbClr val="FF0000"/>
              </a:solidFill>
              <a:latin typeface="Century Gothic" panose="020B0502020202020204" pitchFamily="34" charset="0"/>
              <a:ea typeface="Calibri"/>
              <a:cs typeface="Arial"/>
            </a:endParaRPr>
          </a:p>
        </p:txBody>
      </p:sp>
      <p:pic>
        <p:nvPicPr>
          <p:cNvPr id="9" name="Picture 6" descr="spre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254"/>
            <a:ext cx="4918075" cy="44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29" y="5686151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8610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8</a:t>
            </a:r>
          </a:p>
        </p:txBody>
      </p:sp>
      <p:sp>
        <p:nvSpPr>
          <p:cNvPr id="68611" name="Titolo 3"/>
          <p:cNvSpPr>
            <a:spLocks noGrp="1"/>
          </p:cNvSpPr>
          <p:nvPr>
            <p:ph type="title" idx="4294967295"/>
          </p:nvPr>
        </p:nvSpPr>
        <p:spPr>
          <a:xfrm>
            <a:off x="884830" y="45978"/>
            <a:ext cx="10972800" cy="1143000"/>
          </a:xfrm>
        </p:spPr>
        <p:txBody>
          <a:bodyPr/>
          <a:lstStyle/>
          <a:p>
            <a:pPr eaLnBrk="1" hangingPunct="1"/>
            <a:r>
              <a:rPr lang="it-IT" sz="2400" b="1" kern="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Legge </a:t>
            </a:r>
            <a:r>
              <a:rPr lang="it-IT" sz="2400" b="1" kern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166/2016 o anche “legge </a:t>
            </a:r>
            <a:r>
              <a:rPr lang="it-IT" sz="2400" b="1" kern="1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antisprechi</a:t>
            </a:r>
            <a:r>
              <a:rPr lang="it-IT" sz="2400" b="1" kern="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”</a:t>
            </a:r>
            <a:br>
              <a:rPr lang="it-IT" sz="2400" b="1" kern="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</a:br>
            <a:r>
              <a:rPr lang="it-IT" sz="4800" b="1" kern="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le principali novità</a:t>
            </a:r>
            <a:endParaRPr lang="it-IT" sz="4800" dirty="0" smtClean="0">
              <a:solidFill>
                <a:srgbClr val="0075CC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598988" y="1131130"/>
            <a:ext cx="759301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000"/>
              </a:spcAft>
              <a:buFont typeface="+mj-lt"/>
              <a:buAutoNum type="arabicPeriod"/>
              <a:tabLst>
                <a:tab pos="198120" algn="l"/>
              </a:tabLst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Cessione</a:t>
            </a:r>
            <a:r>
              <a:rPr lang="it-IT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gratuita</a:t>
            </a:r>
            <a:r>
              <a:rPr lang="it-IT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 </a:t>
            </a:r>
            <a:r>
              <a:rPr lang="it-IT" sz="1600" b="1" dirty="0">
                <a:solidFill>
                  <a:srgbClr val="333333"/>
                </a:solidFill>
                <a:latin typeface="Century Gothic"/>
                <a:ea typeface="Times New Roman"/>
              </a:rPr>
              <a:t>delle eccedenze alimentari per finalità </a:t>
            </a:r>
            <a:r>
              <a:rPr lang="it-IT" sz="1600" b="1" dirty="0">
                <a:solidFill>
                  <a:srgbClr val="FF0000"/>
                </a:solidFill>
                <a:latin typeface="Century Gothic"/>
                <a:ea typeface="Times New Roman"/>
              </a:rPr>
              <a:t>sociali</a:t>
            </a:r>
          </a:p>
          <a:p>
            <a:pPr marL="342900" indent="-342900">
              <a:spcAft>
                <a:spcPts val="2000"/>
              </a:spcAft>
              <a:buFont typeface="+mj-lt"/>
              <a:buAutoNum type="arabicPeriod"/>
              <a:tabLst>
                <a:tab pos="198120" algn="l"/>
              </a:tabLst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Requisiti</a:t>
            </a:r>
            <a:r>
              <a:rPr lang="it-IT" sz="2800" b="1" dirty="0">
                <a:solidFill>
                  <a:srgbClr val="3333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 </a:t>
            </a:r>
            <a:r>
              <a:rPr lang="it-IT" sz="2800" b="1" dirty="0">
                <a:solidFill>
                  <a:srgbClr val="333333"/>
                </a:solidFill>
                <a:latin typeface="Century Gothic"/>
                <a:ea typeface="Times New Roman"/>
              </a:rPr>
              <a:t>dei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prodotti</a:t>
            </a:r>
            <a:r>
              <a:rPr lang="it-IT" sz="2800" b="1" dirty="0">
                <a:solidFill>
                  <a:srgbClr val="333333"/>
                </a:solidFill>
                <a:latin typeface="Century Gothic"/>
                <a:ea typeface="Times New Roman"/>
              </a:rPr>
              <a:t> </a:t>
            </a:r>
            <a:r>
              <a:rPr lang="it-IT" sz="1600" b="1" dirty="0">
                <a:solidFill>
                  <a:srgbClr val="333333"/>
                </a:solidFill>
                <a:latin typeface="Century Gothic"/>
                <a:ea typeface="Times New Roman"/>
              </a:rPr>
              <a:t>donati e </a:t>
            </a:r>
            <a:r>
              <a:rPr lang="it-IT" sz="1600" b="1" dirty="0" smtClean="0">
                <a:solidFill>
                  <a:srgbClr val="FF0000"/>
                </a:solidFill>
                <a:latin typeface="Century Gothic"/>
                <a:ea typeface="Times New Roman"/>
              </a:rPr>
              <a:t>responsabilità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OSA</a:t>
            </a:r>
            <a:r>
              <a:rPr lang="it-IT" sz="2800" b="1" dirty="0" smtClean="0">
                <a:solidFill>
                  <a:srgbClr val="333333"/>
                </a:solidFill>
                <a:latin typeface="Century Gothic"/>
                <a:ea typeface="Times New Roman"/>
              </a:rPr>
              <a:t> </a:t>
            </a:r>
            <a:r>
              <a:rPr lang="it-IT" sz="1600" b="1" dirty="0" smtClean="0">
                <a:latin typeface="Century Gothic"/>
                <a:ea typeface="Times New Roman"/>
              </a:rPr>
              <a:t>(Operatore Settore Alimentare)</a:t>
            </a:r>
            <a:endParaRPr lang="it-IT" sz="1600" b="1" dirty="0">
              <a:latin typeface="Century Gothic"/>
              <a:ea typeface="Times New Roman"/>
            </a:endParaRPr>
          </a:p>
          <a:p>
            <a:pPr marL="342900" indent="-342900">
              <a:spcAft>
                <a:spcPts val="2000"/>
              </a:spcAft>
              <a:buFont typeface="+mj-lt"/>
              <a:buAutoNum type="arabicPeriod"/>
              <a:tabLst>
                <a:tab pos="198120" algn="l"/>
              </a:tabLst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Scadenza</a:t>
            </a:r>
            <a:r>
              <a:rPr lang="it-IT" sz="1600" b="1" dirty="0">
                <a:solidFill>
                  <a:srgbClr val="333333"/>
                </a:solidFill>
                <a:latin typeface="Century Gothic"/>
                <a:ea typeface="Times New Roman"/>
              </a:rPr>
              <a:t> del prodotto e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TMC</a:t>
            </a:r>
            <a:r>
              <a:rPr lang="it-IT" sz="1600" b="1" dirty="0" smtClean="0">
                <a:solidFill>
                  <a:srgbClr val="333333"/>
                </a:solidFill>
                <a:latin typeface="Century Gothic"/>
                <a:ea typeface="Times New Roman"/>
              </a:rPr>
              <a:t> </a:t>
            </a:r>
            <a:r>
              <a:rPr lang="it-IT" sz="1600" dirty="0" smtClean="0">
                <a:solidFill>
                  <a:srgbClr val="333333"/>
                </a:solidFill>
                <a:latin typeface="Century Gothic"/>
                <a:ea typeface="Times New Roman"/>
              </a:rPr>
              <a:t>(Termine Minimo di Conservazione)</a:t>
            </a:r>
            <a:endParaRPr lang="it-IT" sz="1600" dirty="0">
              <a:solidFill>
                <a:srgbClr val="333333"/>
              </a:solidFill>
              <a:latin typeface="Century Gothic"/>
              <a:ea typeface="Times New Roman"/>
            </a:endParaRPr>
          </a:p>
          <a:p>
            <a:pPr marL="342900" indent="-342900">
              <a:spcAft>
                <a:spcPts val="2000"/>
              </a:spcAft>
              <a:buFont typeface="+mj-lt"/>
              <a:buAutoNum type="arabicPeriod"/>
              <a:tabLst>
                <a:tab pos="198120" algn="l"/>
              </a:tabLst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Promozione e sensibilizzazione</a:t>
            </a:r>
            <a:r>
              <a:rPr lang="it-IT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 </a:t>
            </a:r>
            <a:r>
              <a:rPr lang="it-IT" sz="1600" dirty="0">
                <a:solidFill>
                  <a:srgbClr val="333333"/>
                </a:solidFill>
                <a:latin typeface="Century Gothic"/>
                <a:ea typeface="Times New Roman"/>
              </a:rPr>
              <a:t>del cittadino in materia di buone pratiche sul cibo </a:t>
            </a:r>
          </a:p>
          <a:p>
            <a:pPr marL="342900" indent="-342900">
              <a:spcAft>
                <a:spcPts val="2000"/>
              </a:spcAft>
              <a:buFont typeface="+mj-lt"/>
              <a:buAutoNum type="arabicPeriod"/>
              <a:tabLst>
                <a:tab pos="198120" algn="l"/>
              </a:tabLst>
              <a:defRPr/>
            </a:pP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Family </a:t>
            </a:r>
            <a:r>
              <a:rPr lang="it-IT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bag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 </a:t>
            </a:r>
            <a:r>
              <a:rPr lang="it-IT" sz="1600" b="1" dirty="0">
                <a:solidFill>
                  <a:srgbClr val="333333"/>
                </a:solidFill>
                <a:latin typeface="Century Gothic"/>
                <a:ea typeface="Times New Roman"/>
              </a:rPr>
              <a:t>nei </a:t>
            </a:r>
            <a:r>
              <a:rPr lang="it-IT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ristoranti</a:t>
            </a:r>
          </a:p>
          <a:p>
            <a:pPr marL="342900" indent="-342900">
              <a:spcAft>
                <a:spcPts val="2000"/>
              </a:spcAft>
              <a:buFont typeface="+mj-lt"/>
              <a:buAutoNum type="arabicPeriod"/>
              <a:tabLst>
                <a:tab pos="198120" algn="l"/>
              </a:tabLst>
              <a:defRPr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Tassa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rifiuti ridotta</a:t>
            </a:r>
          </a:p>
          <a:p>
            <a:pPr marL="342900" indent="-342900">
              <a:spcAft>
                <a:spcPts val="2000"/>
              </a:spcAft>
              <a:buFont typeface="+mj-lt"/>
              <a:buAutoNum type="arabicPeriod"/>
              <a:tabLst>
                <a:tab pos="198120" algn="l"/>
              </a:tabLst>
              <a:defRPr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istituzione nuovi 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Times New Roman"/>
              </a:rPr>
              <a:t>fondi </a:t>
            </a:r>
            <a:r>
              <a:rPr lang="it-IT" sz="1600" dirty="0">
                <a:solidFill>
                  <a:srgbClr val="333333"/>
                </a:solidFill>
                <a:latin typeface="Century Gothic"/>
                <a:ea typeface="Times New Roman"/>
              </a:rPr>
              <a:t> </a:t>
            </a:r>
            <a:endParaRPr lang="it-IT" sz="2000" kern="150" dirty="0">
              <a:latin typeface="Century Gothic" panose="020B0502020202020204" pitchFamily="34" charset="0"/>
              <a:ea typeface="Calibri"/>
              <a:cs typeface="Arial"/>
            </a:endParaRPr>
          </a:p>
        </p:txBody>
      </p:sp>
      <p:pic>
        <p:nvPicPr>
          <p:cNvPr id="9" name="Picture 6" descr="spre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18899"/>
            <a:ext cx="4367285" cy="44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221" y="5840412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7586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8</a:t>
            </a:r>
          </a:p>
        </p:txBody>
      </p:sp>
      <p:sp>
        <p:nvSpPr>
          <p:cNvPr id="67587" name="Titolo 3"/>
          <p:cNvSpPr>
            <a:spLocks noGrp="1"/>
          </p:cNvSpPr>
          <p:nvPr>
            <p:ph type="title" idx="4294967295"/>
          </p:nvPr>
        </p:nvSpPr>
        <p:spPr>
          <a:xfrm>
            <a:off x="3275463" y="0"/>
            <a:ext cx="8916537" cy="841723"/>
          </a:xfrm>
        </p:spPr>
        <p:txBody>
          <a:bodyPr/>
          <a:lstStyle/>
          <a:p>
            <a:pPr eaLnBrk="1" hangingPunct="1"/>
            <a:r>
              <a:rPr lang="it-IT" b="1" dirty="0" smtClean="0">
                <a:solidFill>
                  <a:srgbClr val="0075CC"/>
                </a:solidFill>
              </a:rPr>
              <a:t>CONTRO LO SPRECO ALIMENTARE 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918074" y="841723"/>
            <a:ext cx="7273925" cy="56138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indent="144145"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6000" b="1" i="1" kern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2 agosto </a:t>
            </a:r>
            <a:r>
              <a:rPr lang="it-IT" sz="6000" b="1" i="1" kern="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2016</a:t>
            </a:r>
            <a:endParaRPr lang="it-IT" sz="2400" b="1" i="1" kern="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Times New Roman"/>
            </a:endParaRPr>
          </a:p>
          <a:p>
            <a:pPr indent="144145" algn="just">
              <a:lnSpc>
                <a:spcPct val="115000"/>
              </a:lnSpc>
              <a:spcAft>
                <a:spcPts val="0"/>
              </a:spcAft>
              <a:defRPr/>
            </a:pPr>
            <a:endParaRPr lang="it-IT" kern="150" dirty="0" smtClean="0">
              <a:latin typeface="Century Gothic"/>
              <a:ea typeface="Calibri"/>
              <a:cs typeface="Times New Roman"/>
            </a:endParaRPr>
          </a:p>
          <a:p>
            <a:pPr indent="144145"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2400" b="1" kern="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L. 166/2.1.2016 “</a:t>
            </a:r>
            <a:r>
              <a:rPr lang="it-IT" sz="2400" b="1" kern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legge </a:t>
            </a:r>
            <a:r>
              <a:rPr lang="it-IT" sz="2400" b="1" kern="15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antisprechi</a:t>
            </a:r>
            <a:r>
              <a:rPr lang="it-IT" sz="2400" b="1" kern="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” </a:t>
            </a:r>
          </a:p>
          <a:p>
            <a:pPr indent="144145" algn="ctr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6000" b="1" i="1" kern="15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2 agosto </a:t>
            </a:r>
            <a:r>
              <a:rPr lang="it-IT" sz="6000" b="1" i="1" kern="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2017</a:t>
            </a:r>
            <a:endParaRPr lang="it-IT" sz="2400" b="1" i="1" kern="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Times New Roman"/>
            </a:endParaRPr>
          </a:p>
          <a:p>
            <a:pPr indent="144145" algn="just">
              <a:lnSpc>
                <a:spcPct val="115000"/>
              </a:lnSpc>
              <a:spcAft>
                <a:spcPts val="0"/>
              </a:spcAft>
              <a:defRPr/>
            </a:pPr>
            <a:endParaRPr lang="it-IT" sz="2400" b="1" i="1" kern="15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Times New Roman"/>
            </a:endParaRPr>
          </a:p>
          <a:p>
            <a:pPr indent="144145" algn="just">
              <a:lnSpc>
                <a:spcPct val="115000"/>
              </a:lnSpc>
              <a:spcAft>
                <a:spcPts val="0"/>
              </a:spcAft>
              <a:defRPr/>
            </a:pPr>
            <a:r>
              <a:rPr lang="it-IT" sz="5400" b="1" i="1" kern="15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In 1 anno donazioni aumentate del </a:t>
            </a:r>
            <a:r>
              <a:rPr lang="it-IT" sz="7200" b="1" i="1" kern="15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Times New Roman"/>
              </a:rPr>
              <a:t>20%</a:t>
            </a:r>
            <a:endParaRPr lang="it-IT" sz="7200" b="1" i="1" kern="15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Times New Roman"/>
            </a:endParaRPr>
          </a:p>
        </p:txBody>
      </p:sp>
      <p:pic>
        <p:nvPicPr>
          <p:cNvPr id="9" name="Picture 6" descr="sprec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01254"/>
            <a:ext cx="4918075" cy="4462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049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70658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8</a:t>
            </a:r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84353" y="859501"/>
            <a:ext cx="4271963" cy="4980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1" name="CasellaDiTesto 2"/>
          <p:cNvSpPr txBox="1">
            <a:spLocks noChangeArrowheads="1"/>
          </p:cNvSpPr>
          <p:nvPr/>
        </p:nvSpPr>
        <p:spPr bwMode="auto">
          <a:xfrm>
            <a:off x="204715" y="859502"/>
            <a:ext cx="7479637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Inserito 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LINK</a:t>
            </a:r>
            <a:r>
              <a:rPr lang="it-IT" sz="3600" b="1" dirty="0" smtClean="0">
                <a:solidFill>
                  <a:srgbClr val="FF0000"/>
                </a:solidFill>
                <a:latin typeface="Century Gothic" pitchFamily="34" charset="0"/>
              </a:rPr>
              <a:t> esempio </a:t>
            </a:r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di </a:t>
            </a:r>
            <a:r>
              <a:rPr lang="it-IT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manuale HACCP </a:t>
            </a:r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che contiene le corrette prassi operative relative a recupero, raccolta e distribuzione di cibo, destinato alle </a:t>
            </a:r>
            <a:r>
              <a:rPr lang="it-IT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organizzazioni caritative</a:t>
            </a:r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.</a:t>
            </a:r>
          </a:p>
          <a:p>
            <a:endParaRPr lang="it-IT" sz="2400" dirty="0">
              <a:latin typeface="Century Gothic" pitchFamily="34" charset="0"/>
            </a:endParaRPr>
          </a:p>
          <a:p>
            <a:pPr algn="ctr"/>
            <a:r>
              <a:rPr lang="it-IT" sz="2800" b="1" i="1" u="sng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Il </a:t>
            </a:r>
            <a:r>
              <a:rPr lang="it-IT" sz="2800" b="1" i="1" u="sng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Manuale </a:t>
            </a:r>
            <a:r>
              <a:rPr lang="it-IT" sz="2800" b="1" i="1" u="sng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validato dal Ministero </a:t>
            </a:r>
            <a:r>
              <a:rPr lang="it-IT" sz="2800" b="1" i="1" u="sng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Salute</a:t>
            </a:r>
          </a:p>
          <a:p>
            <a:pPr algn="ctr"/>
            <a:r>
              <a:rPr lang="it-IT" sz="2800" b="1" i="1" u="sng" dirty="0" smtClean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(2 </a:t>
            </a:r>
            <a:r>
              <a:rPr lang="it-IT" sz="2800" b="1" i="1" u="sng" dirty="0">
                <a:solidFill>
                  <a:srgbClr val="CC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marzo 2016)</a:t>
            </a:r>
          </a:p>
        </p:txBody>
      </p:sp>
      <p:pic>
        <p:nvPicPr>
          <p:cNvPr id="6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21" y="5786749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5847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://www.venetonutrizione.it/site/images/stories/logo%20venu%202011-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238" y="588737"/>
            <a:ext cx="6336516" cy="626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" y="981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http://www.venetonutrizione.it/site/index.php/home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656145"/>
            <a:ext cx="5698236" cy="6209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CasellaDiTesto 12"/>
          <p:cNvSpPr txBox="1">
            <a:spLocks noChangeArrowheads="1"/>
          </p:cNvSpPr>
          <p:nvPr/>
        </p:nvSpPr>
        <p:spPr bwMode="auto">
          <a:xfrm rot="-956072">
            <a:off x="169449" y="2597890"/>
            <a:ext cx="5913732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3200" b="1" dirty="0" smtClean="0">
                <a:solidFill>
                  <a:srgbClr val="002060"/>
                </a:solidFill>
                <a:latin typeface="Arial Black" pitchFamily="34" charset="0"/>
                <a:ea typeface="ＭＳ Ｐゴシック" pitchFamily="34" charset="-128"/>
              </a:rPr>
              <a:t>NUOVE LINEE INDIRIZZO </a:t>
            </a:r>
            <a:endParaRPr lang="it-IT" sz="3200" b="1" dirty="0">
              <a:solidFill>
                <a:srgbClr val="002060"/>
              </a:solidFill>
              <a:latin typeface="Arial Black" pitchFamily="34" charset="0"/>
              <a:ea typeface="ＭＳ Ｐゴシック" pitchFamily="34" charset="-128"/>
            </a:endParaRPr>
          </a:p>
          <a:p>
            <a:pPr algn="ctr" eaLnBrk="1" hangingPunct="1"/>
            <a:r>
              <a:rPr lang="it-IT" sz="3200" b="1" dirty="0" smtClean="0">
                <a:solidFill>
                  <a:srgbClr val="002060"/>
                </a:solidFill>
                <a:latin typeface="Arial Black" pitchFamily="34" charset="0"/>
                <a:ea typeface="ＭＳ Ｐゴシック" pitchFamily="34" charset="-128"/>
              </a:rPr>
              <a:t>RIST. SCOLASTICA 2017</a:t>
            </a:r>
            <a:endParaRPr lang="it-IT" sz="3200" b="1" dirty="0">
              <a:solidFill>
                <a:srgbClr val="002060"/>
              </a:solidFill>
              <a:latin typeface="Arial Black" pitchFamily="34" charset="0"/>
              <a:ea typeface="ＭＳ Ｐゴシック" pitchFamily="34" charset="-128"/>
            </a:endParaRPr>
          </a:p>
          <a:p>
            <a:pPr algn="ctr" eaLnBrk="1" hangingPunct="1"/>
            <a:r>
              <a:rPr lang="it-IT" sz="3200" b="1" dirty="0" smtClean="0">
                <a:solidFill>
                  <a:srgbClr val="002060"/>
                </a:solidFill>
                <a:latin typeface="Arial Black" pitchFamily="34" charset="0"/>
                <a:ea typeface="ＭＳ Ｐゴシック" pitchFamily="34" charset="-128"/>
              </a:rPr>
              <a:t>DRGV n°1189 </a:t>
            </a:r>
            <a:r>
              <a:rPr lang="it-IT" sz="3200" b="1" dirty="0">
                <a:solidFill>
                  <a:srgbClr val="002060"/>
                </a:solidFill>
                <a:latin typeface="Arial Black" pitchFamily="34" charset="0"/>
                <a:ea typeface="ＭＳ Ｐゴシック" pitchFamily="34" charset="-128"/>
              </a:rPr>
              <a:t>del </a:t>
            </a:r>
            <a:r>
              <a:rPr lang="it-IT" sz="3200" b="1" dirty="0" smtClean="0">
                <a:solidFill>
                  <a:srgbClr val="002060"/>
                </a:solidFill>
                <a:latin typeface="Arial Black" pitchFamily="34" charset="0"/>
                <a:ea typeface="ＭＳ Ｐゴシック" pitchFamily="34" charset="-128"/>
              </a:rPr>
              <a:t>1.8.17</a:t>
            </a:r>
            <a:r>
              <a:rPr lang="it-IT" sz="3200" b="1" dirty="0" smtClean="0">
                <a:solidFill>
                  <a:srgbClr val="002060"/>
                </a:solidFill>
                <a:latin typeface="Aharoni" pitchFamily="2" charset="-79"/>
                <a:ea typeface="ＭＳ Ｐゴシック" pitchFamily="34" charset="-128"/>
              </a:rPr>
              <a:t> </a:t>
            </a:r>
            <a:endParaRPr lang="it-IT" sz="3200" b="1" dirty="0">
              <a:solidFill>
                <a:srgbClr val="002060"/>
              </a:solidFill>
              <a:latin typeface="Aharoni" pitchFamily="2" charset="-79"/>
              <a:ea typeface="ＭＳ Ｐゴシック" pitchFamily="34" charset="-128"/>
            </a:endParaRPr>
          </a:p>
          <a:p>
            <a:pPr algn="ctr" eaLnBrk="1" hangingPunct="1"/>
            <a:endParaRPr lang="it-IT" sz="3200" b="1" dirty="0">
              <a:solidFill>
                <a:srgbClr val="10339A"/>
              </a:solidFill>
              <a:latin typeface="Aharoni" pitchFamily="2" charset="-79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65081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344"/>
            <a:ext cx="12191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88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PREMESSA</a:t>
            </a:r>
            <a:endParaRPr lang="it-IT" sz="88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" y="1148644"/>
            <a:ext cx="12191999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Il servizio di ristorazione scolastica </a:t>
            </a:r>
            <a:endParaRPr lang="it-IT" sz="4800" b="1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ha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assunto </a:t>
            </a:r>
            <a:endParaRPr lang="it-IT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un'importanza </a:t>
            </a:r>
            <a:r>
              <a:rPr lang="it-IT" sz="4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sempre maggiore </a:t>
            </a:r>
            <a:endParaRPr lang="it-IT" sz="4800" b="1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nel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tempo </a:t>
            </a:r>
            <a:endParaRPr lang="it-IT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dal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punto di vista funzionale </a:t>
            </a:r>
            <a:endParaRPr lang="it-IT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all'attività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scolastica vera e propria, </a:t>
            </a:r>
            <a:endParaRPr lang="it-IT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come </a:t>
            </a:r>
            <a:r>
              <a:rPr lang="it-IT" sz="4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mezzo </a:t>
            </a:r>
            <a:r>
              <a:rPr lang="it-IT" sz="4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 </a:t>
            </a:r>
            <a:r>
              <a:rPr lang="it-IT" sz="48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educazione alimentare </a:t>
            </a:r>
            <a:endParaRPr lang="it-IT" sz="4800" b="1" i="1" u="sng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8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per le famiglie</a:t>
            </a:r>
            <a:endParaRPr lang="it-IT" sz="48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0168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 txBox="1">
            <a:spLocks/>
          </p:cNvSpPr>
          <p:nvPr/>
        </p:nvSpPr>
        <p:spPr>
          <a:xfrm>
            <a:off x="7114784" y="4258848"/>
            <a:ext cx="5077214" cy="259915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Grazie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per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l’attenzione</a:t>
            </a:r>
            <a:endParaRPr kumimoji="0" lang="it-IT" b="1" i="0" u="none" strike="noStrike" kern="1200" cap="none" spc="0" normalizeH="0" noProof="0" dirty="0" smtClean="0">
              <a:ln>
                <a:noFill/>
              </a:ln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6733018" y="1"/>
            <a:ext cx="5458981" cy="232131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70C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Grazie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per il</a:t>
            </a:r>
            <a:r>
              <a:rPr kumimoji="0" lang="it-IT" sz="54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 Light" panose="020F0302020204030204"/>
                <a:ea typeface="+mj-ea"/>
                <a:cs typeface="+mj-cs"/>
              </a:rPr>
              <a:t> lavoro svolto</a:t>
            </a:r>
          </a:p>
        </p:txBody>
      </p:sp>
      <p:pic>
        <p:nvPicPr>
          <p:cNvPr id="11" name="Picture 2" descr="http://1.bp.blogspot.com/-DYV9cueBPuI/UIv9KB7v9xI/AAAAAAAAAOc/XsluBz5Q1u4/s1600/work+in+progress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453" y="2344680"/>
            <a:ext cx="2401875" cy="18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el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0079985"/>
              </p:ext>
            </p:extLst>
          </p:nvPr>
        </p:nvGraphicFramePr>
        <p:xfrm>
          <a:off x="1" y="5"/>
          <a:ext cx="7233312" cy="6027001"/>
        </p:xfrm>
        <a:graphic>
          <a:graphicData uri="http://schemas.openxmlformats.org/drawingml/2006/table">
            <a:tbl>
              <a:tblPr/>
              <a:tblGrid>
                <a:gridCol w="2275625"/>
                <a:gridCol w="4957687"/>
              </a:tblGrid>
              <a:tr h="4088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BASSINI SANDRA  	</a:t>
                      </a:r>
                      <a:endParaRPr lang="it-IT" sz="7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5 Polesana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BUZZACARO ELISABETTA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7 Pedemontana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CASAZZA MARINA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6 Euganea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CHILESE SAVERIO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- AZ ULSS 7 Pedemontana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CIBIN MONICA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- AZ ULSS 5 Polesana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CORTESE LUCIA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6 Euganea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DA ROLD MICHELA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1 Dolomiti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DALLA PRIA SIMONA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2 Marca Trevigiana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DE PAOLI NORMA 	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9 Scaligera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DELL’AGLI NATASCIA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- AZ ULSS 7 Pedemontana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ELIA MARIANNA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3 Serenissima 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MICHIELI ELISA	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3 Serenissima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MURARO ANTONELLA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UOSD Allergie Alimentari – Azienda Ospedaliera di Padova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PACCAGNELLA AGOSTINO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Dietetica Nutrizione Clinica - AZ ULSS 2 Marca Trevigiana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225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PALLINI PAOLO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Dietetica Nutrizione Clinica U.O.C. di Gastroenterologia  -AZ ULSS 8 Berica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REBESAN FRANCO 	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– AZ ULSS 8 Berica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SANDRI DANIELA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- AZ ULSS 2 Marca Trevigiana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SCREMIN SILVIA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- AZ ULSS 8 Berica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SPINELLA PAOLO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U.O.C. Dietetica e Nutrizione - Università di Padova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TESSARI STEFANIA 	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- AZ ULSS 6 Euganea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TONIOLO ALICE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UOSD Allergie Alimentari – Azienda Ospedaliera di Padova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9613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VANZO ANGIOLA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- AZ ULSS 8 </a:t>
                      </a:r>
                      <a:r>
                        <a:rPr lang="it-IT" sz="700" dirty="0" err="1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Berica</a:t>
                      </a:r>
                      <a:endParaRPr lang="it-IT" sz="7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8871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ZAMBELLI LORENA	</a:t>
                      </a:r>
                      <a:endParaRPr lang="it-IT" sz="70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it-IT" sz="700" dirty="0">
                          <a:solidFill>
                            <a:srgbClr val="000000"/>
                          </a:solidFill>
                          <a:effectLst/>
                          <a:latin typeface="Century Gothic"/>
                          <a:ea typeface="Century Gothic"/>
                          <a:cs typeface="Century Gothic"/>
                        </a:rPr>
                        <a:t>Servizio Igiene Alimenti e Nutrizione - AZ ULSS 9 Scaligera</a:t>
                      </a:r>
                      <a:endParaRPr lang="it-IT" sz="700" dirty="0">
                        <a:solidFill>
                          <a:srgbClr val="00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6820" marR="4682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Rettangolo 2"/>
          <p:cNvSpPr/>
          <p:nvPr/>
        </p:nvSpPr>
        <p:spPr>
          <a:xfrm>
            <a:off x="-1" y="6027003"/>
            <a:ext cx="73015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200" dirty="0">
                <a:solidFill>
                  <a:srgbClr val="000000"/>
                </a:solidFill>
                <a:latin typeface="Century Gothic"/>
                <a:ea typeface="Times New Roman"/>
              </a:rPr>
              <a:t>Con la collaborazione della Dott.ssa Elisa Dal Lago Servizio Igiene Alimenti e Nutrizione – AZ ULSS 7 Pedemontana e della tirocinante Lucia Cattaneo del Corso di Laurea Magistrale in Scienze dell’Alimentazione dell’Università di Firenze presso il Servizio Igiene Alimenti e Nutrizione – AZ ULSS 7 Pedemontana.</a:t>
            </a:r>
            <a:endParaRPr lang="it-IT" sz="1200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84243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9743"/>
            <a:ext cx="12192000" cy="51042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Risultati immagini per lea ministero salute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"/>
            <a:ext cx="12192000" cy="18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12"/>
          <p:cNvSpPr txBox="1">
            <a:spLocks noChangeArrowheads="1"/>
          </p:cNvSpPr>
          <p:nvPr/>
        </p:nvSpPr>
        <p:spPr bwMode="auto">
          <a:xfrm rot="-956072">
            <a:off x="-482631" y="1466744"/>
            <a:ext cx="6144683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6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NUOVI LEA </a:t>
            </a:r>
            <a:endParaRPr lang="it-IT" sz="6000" b="1" dirty="0">
              <a:solidFill>
                <a:srgbClr val="FF0000"/>
              </a:solidFill>
              <a:latin typeface="Arial Black" pitchFamily="34" charset="0"/>
              <a:ea typeface="ＭＳ Ｐゴシック" pitchFamily="34" charset="-128"/>
            </a:endParaRPr>
          </a:p>
          <a:p>
            <a:pPr algn="ctr" eaLnBrk="1" hangingPunct="1"/>
            <a:r>
              <a:rPr lang="it-IT" sz="6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2017</a:t>
            </a:r>
            <a:endParaRPr lang="it-IT" sz="6000" b="1" dirty="0">
              <a:solidFill>
                <a:srgbClr val="FF0000"/>
              </a:solidFill>
              <a:latin typeface="Arial Black" pitchFamily="34" charset="0"/>
              <a:ea typeface="ＭＳ Ｐゴシック" pitchFamily="34" charset="-128"/>
            </a:endParaRPr>
          </a:p>
          <a:p>
            <a:pPr algn="ctr" eaLnBrk="1" hangingPunct="1"/>
            <a:r>
              <a:rPr lang="it-IT" sz="2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G.U. N°65 - 18.3.17</a:t>
            </a:r>
            <a:endParaRPr lang="it-IT" sz="800" b="1" dirty="0">
              <a:solidFill>
                <a:srgbClr val="FF0000"/>
              </a:solidFill>
              <a:latin typeface="Aharoni" pitchFamily="2" charset="-79"/>
              <a:ea typeface="ＭＳ Ｐゴシック" pitchFamily="34" charset="-128"/>
            </a:endParaRPr>
          </a:p>
          <a:p>
            <a:pPr algn="ctr" eaLnBrk="1" hangingPunct="1"/>
            <a:endParaRPr lang="it-IT" sz="800" b="1" dirty="0">
              <a:solidFill>
                <a:srgbClr val="10339A"/>
              </a:solidFill>
              <a:latin typeface="Aharoni" pitchFamily="2" charset="-79"/>
              <a:ea typeface="ＭＳ Ｐゴシック" pitchFamily="34" charset="-128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1173707" y="3911346"/>
            <a:ext cx="3370997" cy="763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pattFill prst="pct5">
              <a:fgClr>
                <a:srgbClr val="000000"/>
              </a:fgClr>
              <a:bgClr>
                <a:srgbClr val="FF00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Oval 3"/>
          <p:cNvSpPr>
            <a:spLocks noChangeArrowheads="1"/>
          </p:cNvSpPr>
          <p:nvPr/>
        </p:nvSpPr>
        <p:spPr bwMode="auto">
          <a:xfrm>
            <a:off x="4421876" y="3548418"/>
            <a:ext cx="4107976" cy="897122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pattFill prst="pct5">
              <a:fgClr>
                <a:srgbClr val="000000"/>
              </a:fgClr>
              <a:bgClr>
                <a:srgbClr val="FF00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4574276" y="4293140"/>
            <a:ext cx="4107976" cy="763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pattFill prst="pct5">
              <a:fgClr>
                <a:srgbClr val="000000"/>
              </a:fgClr>
              <a:bgClr>
                <a:srgbClr val="FF00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3" name="Picture 15" descr="new%20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4" y="5956418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new%20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912" y="5840412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8084024" y="4827334"/>
            <a:ext cx="4107976" cy="763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pattFill prst="pct5">
              <a:fgClr>
                <a:srgbClr val="000000"/>
              </a:fgClr>
              <a:bgClr>
                <a:srgbClr val="FF00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cxnSp>
        <p:nvCxnSpPr>
          <p:cNvPr id="16" name="Connettore 1 15"/>
          <p:cNvCxnSpPr/>
          <p:nvPr/>
        </p:nvCxnSpPr>
        <p:spPr>
          <a:xfrm>
            <a:off x="4804547" y="3951559"/>
            <a:ext cx="3056563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1 25"/>
          <p:cNvCxnSpPr/>
          <p:nvPr/>
        </p:nvCxnSpPr>
        <p:spPr>
          <a:xfrm flipV="1">
            <a:off x="1522933" y="4293140"/>
            <a:ext cx="2789760" cy="23278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V="1">
            <a:off x="8927912" y="5538662"/>
            <a:ext cx="2099479" cy="5226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8802806" y="5334532"/>
            <a:ext cx="2442949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4697638" y="4674934"/>
            <a:ext cx="3613849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ttore 1 36"/>
          <p:cNvCxnSpPr/>
          <p:nvPr/>
        </p:nvCxnSpPr>
        <p:spPr>
          <a:xfrm>
            <a:off x="4697638" y="4140885"/>
            <a:ext cx="925240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8802806" y="5070908"/>
            <a:ext cx="2442949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4913194" y="4923058"/>
            <a:ext cx="1419903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/>
          <p:cNvSpPr/>
          <p:nvPr/>
        </p:nvSpPr>
        <p:spPr>
          <a:xfrm rot="1389367">
            <a:off x="6551324" y="1543328"/>
            <a:ext cx="5187446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88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NOVITA’</a:t>
            </a:r>
            <a:endParaRPr lang="it-IT" sz="88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706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2" grpId="0" animBg="1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Risultati immagini per nuovo codice degli appalti 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6373504" cy="341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 descr="Risultati immagini per nuovi larn 20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04" y="0"/>
            <a:ext cx="5818495" cy="3411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8" name="Picture 4" descr="Risultati immagini per Regolamento CE 1169/20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411940"/>
            <a:ext cx="6373504" cy="3446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sprec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3505" y="3411940"/>
            <a:ext cx="5818495" cy="3446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tangolo 5"/>
          <p:cNvSpPr/>
          <p:nvPr/>
        </p:nvSpPr>
        <p:spPr>
          <a:xfrm rot="1389367">
            <a:off x="1953063" y="2211610"/>
            <a:ext cx="8840882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150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NOVITA’</a:t>
            </a:r>
            <a:endParaRPr lang="it-IT" sz="150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30649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75" y="0"/>
            <a:ext cx="969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18430" y="-27895"/>
            <a:ext cx="2542883" cy="68634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4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</a:t>
            </a:r>
          </a:p>
        </p:txBody>
      </p:sp>
      <p:sp>
        <p:nvSpPr>
          <p:cNvPr id="4" name="Rettangolo 3"/>
          <p:cNvSpPr/>
          <p:nvPr/>
        </p:nvSpPr>
        <p:spPr>
          <a:xfrm rot="20373004">
            <a:off x="2110057" y="1917411"/>
            <a:ext cx="8136586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96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SERVIZIO</a:t>
            </a:r>
          </a:p>
          <a:p>
            <a:pPr lvl="0" algn="ctr">
              <a:defRPr/>
            </a:pPr>
            <a:r>
              <a:rPr lang="it-IT" sz="96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RIST. SCOL.</a:t>
            </a:r>
            <a:endParaRPr lang="it-IT" sz="96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9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412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1</a:t>
            </a:r>
          </a:p>
        </p:txBody>
      </p:sp>
      <p:graphicFrame>
        <p:nvGraphicFramePr>
          <p:cNvPr id="2" name="Segnaposto contenuto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2017488"/>
              </p:ext>
            </p:extLst>
          </p:nvPr>
        </p:nvGraphicFramePr>
        <p:xfrm>
          <a:off x="0" y="665162"/>
          <a:ext cx="12192000" cy="6488540"/>
        </p:xfrm>
        <a:graphic>
          <a:graphicData uri="http://schemas.openxmlformats.org/drawingml/2006/table">
            <a:tbl>
              <a:tblPr firstRow="1" firstCol="1" bandRow="1"/>
              <a:tblGrid>
                <a:gridCol w="5790514"/>
                <a:gridCol w="6401486"/>
              </a:tblGrid>
              <a:tr h="254667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214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32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Gli attori principali </a:t>
                      </a:r>
                      <a:r>
                        <a:rPr lang="it-IT" sz="3200" b="1" i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sono</a:t>
                      </a:r>
                      <a:r>
                        <a:rPr lang="it-IT" sz="32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:</a:t>
                      </a:r>
                      <a:endParaRPr lang="it-IT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32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Ruolo</a:t>
                      </a:r>
                      <a:endParaRPr lang="it-IT" sz="3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Ente committente </a:t>
                      </a:r>
                      <a:r>
                        <a:rPr lang="it-IT" sz="2400" b="1" i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</a:t>
                      </a:r>
                      <a:r>
                        <a:rPr lang="it-IT" sz="2400" b="1" i="1" dirty="0" err="1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Amm</a:t>
                      </a:r>
                      <a:r>
                        <a:rPr lang="it-IT" sz="2400" b="1" i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. Comunale o Scuola</a:t>
                      </a:r>
                      <a:endParaRPr lang="it-IT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Erogazione e controllo del servizio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Elaborazione </a:t>
                      </a:r>
                      <a:r>
                        <a:rPr lang="it-IT" sz="2000" b="1" i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capitolato appalto</a:t>
                      </a:r>
                      <a:endParaRPr lang="it-IT" sz="2000" b="1" i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11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Gestore del servizio (Ditta di Ristorazione</a:t>
                      </a:r>
                      <a:r>
                        <a:rPr lang="it-IT" sz="2400" b="1" i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  <a:r>
                        <a:rPr lang="it-IT" sz="2400" b="1" i="1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endParaRPr lang="it-IT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Erogazione del servizio </a:t>
                      </a:r>
                      <a:r>
                        <a:rPr lang="it-IT" sz="2000" b="1" i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di ristorazione</a:t>
                      </a:r>
                      <a:endParaRPr lang="it-IT" sz="2000" b="1" i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Produzione del pasto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168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Azienda Sanitaria Locale</a:t>
                      </a:r>
                      <a:r>
                        <a:rPr lang="it-IT" sz="2400" b="1" i="1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- </a:t>
                      </a:r>
                      <a:r>
                        <a:rPr lang="it-IT" sz="2400" b="1" i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SIAN</a:t>
                      </a:r>
                      <a:endParaRPr lang="it-IT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Sorveglianza qualità igienico </a:t>
                      </a:r>
                      <a:r>
                        <a:rPr lang="it-IT" sz="2000" b="1" i="0" dirty="0" smtClean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e </a:t>
                      </a: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nutrizionale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Consulenza elaborazione capitolato e aggiudicazione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Validazione menù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082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2400" b="1" i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Commissione Mensa</a:t>
                      </a:r>
                      <a:endParaRPr lang="it-IT" sz="2400" b="1" i="1" dirty="0" smtClean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it-IT" sz="2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Monitora la </a:t>
                      </a:r>
                      <a:r>
                        <a:rPr lang="it-IT" sz="2000" b="1" i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gradibilità</a:t>
                      </a: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del pasto e la qualità del servizio attraverso schede di valutazione</a:t>
                      </a:r>
                      <a:r>
                        <a:rPr lang="it-IT" sz="2000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Ruolo consultivo in merito alle variazioni del menù scolastico</a:t>
                      </a:r>
                      <a:endParaRPr lang="it-IT" sz="2000" i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Fornisce suggerimenti per il servizio (es. progetti ed. </a:t>
                      </a:r>
                      <a:r>
                        <a:rPr lang="it-IT" sz="2000" b="1" i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alim</a:t>
                      </a: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. riutilizzo pasti non utilizzati, utilizzo stoviglie </a:t>
                      </a:r>
                      <a:r>
                        <a:rPr lang="it-IT" sz="2000" b="1" i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bio</a:t>
                      </a: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..) </a:t>
                      </a:r>
                      <a:endParaRPr lang="it-IT" sz="2000" i="0" dirty="0">
                        <a:solidFill>
                          <a:srgbClr val="00206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770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b="1" i="1" u="sng" dirty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Istituzioni </a:t>
                      </a:r>
                      <a:r>
                        <a:rPr lang="it-IT" sz="2400" b="1" i="1" u="sng" dirty="0" smtClean="0">
                          <a:solidFill>
                            <a:srgbClr val="FF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scolastiche</a:t>
                      </a:r>
                      <a:endParaRPr lang="it-IT" sz="2400" u="sng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15000"/>
                        </a:lnSpc>
                        <a:spcAft>
                          <a:spcPts val="0"/>
                        </a:spcAft>
                        <a:buFont typeface="Symbol"/>
                        <a:buChar char=""/>
                      </a:pP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Collabora in fase di controllo nella </a:t>
                      </a:r>
                      <a:r>
                        <a:rPr lang="it-IT" sz="2000" b="1" i="0" dirty="0" err="1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Com</a:t>
                      </a:r>
                      <a:r>
                        <a:rPr lang="it-IT" sz="2000" b="1" i="0" dirty="0">
                          <a:solidFill>
                            <a:srgbClr val="00206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libri"/>
                          <a:ea typeface="Calibri"/>
                          <a:cs typeface="Times New Roman"/>
                        </a:rPr>
                        <a:t>. Mensa e dei progetti di educazione alimentare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667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1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itolo 1"/>
          <p:cNvSpPr>
            <a:spLocks noGrp="1"/>
          </p:cNvSpPr>
          <p:nvPr>
            <p:ph type="title"/>
          </p:nvPr>
        </p:nvSpPr>
        <p:spPr>
          <a:xfrm>
            <a:off x="2487613" y="0"/>
            <a:ext cx="9704386" cy="6651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6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6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563" y="4537384"/>
            <a:ext cx="5196245" cy="1303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98495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egnaposto contenuto 4"/>
          <p:cNvSpPr>
            <a:spLocks noGrp="1"/>
          </p:cNvSpPr>
          <p:nvPr>
            <p:ph idx="1"/>
          </p:nvPr>
        </p:nvSpPr>
        <p:spPr>
          <a:xfrm>
            <a:off x="0" y="769368"/>
            <a:ext cx="12192000" cy="5877091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it-IT" alt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Panoramica sulle modalità di </a:t>
            </a:r>
          </a:p>
          <a:p>
            <a:pPr eaLnBrk="1" hangingPunct="1"/>
            <a:r>
              <a:rPr lang="it-IT" altLang="it-IT" sz="4000" b="1" dirty="0" smtClean="0">
                <a:solidFill>
                  <a:srgbClr val="002060"/>
                </a:solidFill>
                <a:latin typeface="Century Gothic" pitchFamily="34" charset="0"/>
              </a:rPr>
              <a:t>gestione: </a:t>
            </a:r>
            <a:r>
              <a:rPr lang="it-IT" alt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diretta - indiretta - mista</a:t>
            </a:r>
          </a:p>
          <a:p>
            <a:pPr eaLnBrk="1" hangingPunct="1"/>
            <a:r>
              <a:rPr lang="it-IT" altLang="it-IT" sz="4000" b="1" dirty="0" smtClean="0">
                <a:solidFill>
                  <a:srgbClr val="002060"/>
                </a:solidFill>
                <a:latin typeface="Century Gothic" pitchFamily="34" charset="0"/>
              </a:rPr>
              <a:t>tipologia di servizio: </a:t>
            </a:r>
            <a:r>
              <a:rPr lang="it-IT" alt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fresco-caldo, </a:t>
            </a:r>
            <a:r>
              <a:rPr lang="it-IT" altLang="it-IT" sz="4000" b="1" dirty="0" err="1" smtClean="0">
                <a:solidFill>
                  <a:srgbClr val="FF0000"/>
                </a:solidFill>
                <a:latin typeface="Century Gothic" pitchFamily="34" charset="0"/>
              </a:rPr>
              <a:t>cook</a:t>
            </a:r>
            <a:r>
              <a:rPr lang="it-IT" alt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it-IT" altLang="it-IT" sz="4000" b="1" dirty="0" err="1" smtClean="0">
                <a:solidFill>
                  <a:srgbClr val="FF0000"/>
                </a:solidFill>
                <a:latin typeface="Century Gothic" pitchFamily="34" charset="0"/>
              </a:rPr>
              <a:t>chill</a:t>
            </a:r>
            <a:endParaRPr lang="it-IT" altLang="it-IT" sz="4000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eaLnBrk="1" hangingPunct="1"/>
            <a:r>
              <a:rPr lang="it-IT" altLang="it-IT" sz="4000" b="1" dirty="0" smtClean="0">
                <a:solidFill>
                  <a:srgbClr val="002060"/>
                </a:solidFill>
                <a:latin typeface="Century Gothic" pitchFamily="34" charset="0"/>
              </a:rPr>
              <a:t>tipologia cucina: </a:t>
            </a:r>
            <a:r>
              <a:rPr lang="it-IT" alt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convenzionale-</a:t>
            </a:r>
            <a:r>
              <a:rPr lang="it-IT" altLang="it-IT" sz="4000" b="1" dirty="0" err="1" smtClean="0">
                <a:solidFill>
                  <a:srgbClr val="FF0000"/>
                </a:solidFill>
                <a:latin typeface="Century Gothic" pitchFamily="34" charset="0"/>
              </a:rPr>
              <a:t>centrallizzata</a:t>
            </a:r>
            <a:r>
              <a:rPr lang="it-IT" alt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</a:p>
          <a:p>
            <a:pPr algn="ctr" eaLnBrk="1" hangingPunct="1"/>
            <a:r>
              <a:rPr lang="it-IT" alt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Focus Nidi in famiglia</a:t>
            </a:r>
          </a:p>
          <a:p>
            <a:pPr algn="ctr" eaLnBrk="1" hangingPunct="1">
              <a:spcBef>
                <a:spcPts val="0"/>
              </a:spcBef>
            </a:pPr>
            <a:r>
              <a:rPr lang="it-IT" altLang="it-IT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</a:t>
            </a:r>
            <a:r>
              <a:rPr lang="it-IT" alt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estione del latte materno nei nidi: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it-IT" altLang="it-IT" sz="2800" dirty="0">
                <a:latin typeface="Century Gothic" pitchFamily="34" charset="0"/>
              </a:rPr>
              <a:t>	</a:t>
            </a:r>
            <a:r>
              <a:rPr lang="it-IT" altLang="it-IT" sz="2800" dirty="0" smtClean="0">
                <a:latin typeface="Century Gothic" pitchFamily="34" charset="0"/>
              </a:rPr>
              <a:t>istruzioni per la raccolta e conservazione del latte,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it-IT" altLang="it-IT" sz="2800" dirty="0" smtClean="0">
                <a:latin typeface="Century Gothic" pitchFamily="34" charset="0"/>
              </a:rPr>
              <a:t>	disinfezione del materiale per la conservazione, </a:t>
            </a:r>
          </a:p>
          <a:p>
            <a:pPr eaLnBrk="1" hangingPunct="1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it-IT" altLang="it-IT" sz="2800" dirty="0">
                <a:latin typeface="Century Gothic" pitchFamily="34" charset="0"/>
              </a:rPr>
              <a:t>	</a:t>
            </a:r>
            <a:r>
              <a:rPr lang="it-IT" altLang="it-IT" sz="2800" dirty="0" smtClean="0">
                <a:latin typeface="Century Gothic" pitchFamily="34" charset="0"/>
              </a:rPr>
              <a:t>istruzioni per la 	somministrazione</a:t>
            </a:r>
          </a:p>
          <a:p>
            <a:pPr eaLnBrk="1" hangingPunct="1"/>
            <a:endParaRPr lang="it-IT" dirty="0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412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1</a:t>
            </a:r>
          </a:p>
        </p:txBody>
      </p:sp>
      <p:sp>
        <p:nvSpPr>
          <p:cNvPr id="9" name="Titolo 1"/>
          <p:cNvSpPr>
            <a:spLocks noGrp="1"/>
          </p:cNvSpPr>
          <p:nvPr>
            <p:ph type="title"/>
          </p:nvPr>
        </p:nvSpPr>
        <p:spPr>
          <a:xfrm>
            <a:off x="2487613" y="0"/>
            <a:ext cx="9704386" cy="665163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6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412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1</a:t>
            </a:r>
          </a:p>
        </p:txBody>
      </p:sp>
      <p:sp>
        <p:nvSpPr>
          <p:cNvPr id="4" name="Rettangolo 3"/>
          <p:cNvSpPr/>
          <p:nvPr/>
        </p:nvSpPr>
        <p:spPr>
          <a:xfrm>
            <a:off x="3302756" y="527595"/>
            <a:ext cx="8666329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Le specifiche esigenze </a:t>
            </a: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algn="ctr"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igieniche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, nutrizionali e psicologiche </a:t>
            </a: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algn="ctr">
              <a:spcAft>
                <a:spcPts val="0"/>
              </a:spcAft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er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alimentazione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della prima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infanzia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</a:p>
          <a:p>
            <a:pPr algn="ctr"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rendono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necessaria </a:t>
            </a: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algn="ctr"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una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particolare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attenzione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cura </a:t>
            </a: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algn="ctr"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nella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preparazione dei pasti </a:t>
            </a: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algn="ctr"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negli </a:t>
            </a:r>
            <a:r>
              <a:rPr lang="it-IT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asili </a:t>
            </a:r>
            <a:r>
              <a:rPr lang="it-IT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nido</a:t>
            </a:r>
          </a:p>
          <a:p>
            <a:pPr algn="ctr">
              <a:spcAft>
                <a:spcPts val="0"/>
              </a:spcAft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La </a:t>
            </a:r>
            <a:r>
              <a:rPr lang="it-IT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preparazione dei pasti in loco, in un locale </a:t>
            </a:r>
            <a:r>
              <a:rPr lang="it-IT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“cucina” </a:t>
            </a:r>
            <a:endParaRPr lang="it-IT" sz="4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algn="ctr">
              <a:spcAft>
                <a:spcPts val="0"/>
              </a:spcAft>
            </a:pP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adeguatamente </a:t>
            </a:r>
            <a:r>
              <a:rPr lang="it-IT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attrezzato, </a:t>
            </a:r>
            <a:endParaRPr lang="it-IT" sz="4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algn="ctr">
              <a:spcAft>
                <a:spcPts val="0"/>
              </a:spcAft>
            </a:pP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rappresenta </a:t>
            </a:r>
            <a:r>
              <a:rPr lang="it-IT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pertanto una priorità.</a:t>
            </a:r>
            <a:endParaRPr lang="it-IT" sz="4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487613" y="0"/>
            <a:ext cx="9704386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6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600" b="1" dirty="0"/>
          </a:p>
        </p:txBody>
      </p:sp>
      <p:pic>
        <p:nvPicPr>
          <p:cNvPr id="22530" name="Picture 2" descr="C:\Users\saverio.chilese\Desktop\SALVATAGGI\foto maria sole\altAkVU4URTOlHtFcWbJuFRjd2REikig4vEClh1JMeB2k4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38" y="1446661"/>
            <a:ext cx="3131616" cy="417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 rot="20918946">
            <a:off x="787292" y="4704883"/>
            <a:ext cx="202331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6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NIDI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80079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83390" y="0"/>
            <a:ext cx="9821839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7412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1</a:t>
            </a:r>
          </a:p>
        </p:txBody>
      </p:sp>
      <p:pic>
        <p:nvPicPr>
          <p:cNvPr id="174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5933" y="5298510"/>
            <a:ext cx="7808891" cy="1559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ttangolo 4"/>
          <p:cNvSpPr/>
          <p:nvPr/>
        </p:nvSpPr>
        <p:spPr>
          <a:xfrm>
            <a:off x="0" y="846053"/>
            <a:ext cx="12192000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4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GESTIONE </a:t>
            </a:r>
            <a:r>
              <a:rPr lang="it-IT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DEL LATTE MATERNO NEI NIDI</a:t>
            </a:r>
            <a:endParaRPr lang="it-IT" sz="4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ISTRUZIONI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alle </a:t>
            </a:r>
            <a:r>
              <a:rPr lang="it-IT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MAMME</a:t>
            </a:r>
            <a:endParaRPr lang="it-IT" sz="32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MODULO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DI RICHIESTA </a:t>
            </a:r>
          </a:p>
          <a:p>
            <a:pPr marL="571500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ISTRUZIONI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LA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SOMMINISTRAZIONE AL </a:t>
            </a:r>
            <a:r>
              <a:rPr lang="it-IT" sz="4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NIDO</a:t>
            </a:r>
          </a:p>
          <a:p>
            <a:pPr marL="1028700" lvl="1" indent="-5715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4400" b="1" dirty="0" smtClean="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hlinkClick r:id="rId3"/>
              </a:rPr>
              <a:t>F.A.Q </a:t>
            </a:r>
            <a:r>
              <a:rPr lang="it-IT" sz="4400" b="1" dirty="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hlinkClick r:id="rId3"/>
              </a:rPr>
              <a:t>sulla corretta alimentazione ed educazione nutrizionale nella prima infanzia</a:t>
            </a:r>
            <a:r>
              <a:rPr lang="it-IT" sz="4400" dirty="0"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3200" dirty="0">
                <a:latin typeface="Century Gothic"/>
                <a:ea typeface="Century Gothic"/>
                <a:cs typeface="Century Gothic"/>
              </a:rPr>
              <a:t>(pubblicate il 18.07.2016 e consultabili on-line sul sito </a:t>
            </a:r>
            <a:r>
              <a:rPr lang="it-IT" sz="3200" u="sng" dirty="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hlinkClick r:id="rId4"/>
              </a:rPr>
              <a:t>www.salute.gov</a:t>
            </a:r>
            <a:r>
              <a:rPr lang="it-IT" sz="3200" dirty="0">
                <a:latin typeface="Century Gothic"/>
                <a:ea typeface="Century Gothic"/>
                <a:cs typeface="Century Gothic"/>
              </a:rPr>
              <a:t>). 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spcAft>
                <a:spcPts val="0"/>
              </a:spcAft>
            </a:pPr>
            <a:endParaRPr lang="it-IT" sz="4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it-IT" b="1" dirty="0">
                <a:solidFill>
                  <a:srgbClr val="000000"/>
                </a:solidFill>
                <a:latin typeface="Century Gothic"/>
                <a:ea typeface="Calibri"/>
                <a:cs typeface="Verdana"/>
              </a:rPr>
              <a:t> </a:t>
            </a:r>
            <a:endParaRPr lang="it-IT" dirty="0">
              <a:solidFill>
                <a:srgbClr val="00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7" name="Picture 15" descr="new%20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4250" y="1703175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679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75" y="-47699"/>
            <a:ext cx="96996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3329758" cy="6863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it-IT" sz="4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it-IT" sz="4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 rot="20373004">
            <a:off x="2180834" y="2022213"/>
            <a:ext cx="9903865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150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APPALTO</a:t>
            </a:r>
            <a:endParaRPr lang="it-IT" sz="150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80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isultati immagini per regione venet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3" name="AutoShape 4" descr="Risultati immagini per regione veneto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37"/>
            <a:ext cx="12191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8250" y="4496321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12"/>
          <p:cNvSpPr txBox="1">
            <a:spLocks noChangeArrowheads="1"/>
          </p:cNvSpPr>
          <p:nvPr/>
        </p:nvSpPr>
        <p:spPr bwMode="auto">
          <a:xfrm rot="-956072">
            <a:off x="142575" y="2405885"/>
            <a:ext cx="731248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4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NUOVE LINEE INDIRIZZO </a:t>
            </a:r>
            <a:endParaRPr lang="it-IT" sz="4000" b="1" dirty="0">
              <a:solidFill>
                <a:srgbClr val="FF0000"/>
              </a:solidFill>
              <a:latin typeface="Arial Black" pitchFamily="34" charset="0"/>
              <a:ea typeface="ＭＳ Ｐゴシック" pitchFamily="34" charset="-128"/>
            </a:endParaRPr>
          </a:p>
          <a:p>
            <a:pPr algn="ctr" eaLnBrk="1" hangingPunct="1"/>
            <a:r>
              <a:rPr lang="it-IT" sz="4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RIST. SCOLASTICA 2017</a:t>
            </a:r>
            <a:endParaRPr lang="it-IT" sz="4000" b="1" dirty="0">
              <a:solidFill>
                <a:srgbClr val="FF0000"/>
              </a:solidFill>
              <a:latin typeface="Arial Black" pitchFamily="34" charset="0"/>
              <a:ea typeface="ＭＳ Ｐゴシック" pitchFamily="34" charset="-128"/>
            </a:endParaRPr>
          </a:p>
          <a:p>
            <a:pPr algn="ctr" eaLnBrk="1" hangingPunct="1"/>
            <a:r>
              <a:rPr lang="it-IT" sz="4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DRGV n°1189 </a:t>
            </a:r>
            <a:r>
              <a:rPr lang="it-IT" sz="4000" b="1" dirty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del </a:t>
            </a:r>
            <a:r>
              <a:rPr lang="it-IT" sz="4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1.8.17</a:t>
            </a:r>
            <a:r>
              <a:rPr lang="it-IT" sz="4000" b="1" dirty="0" smtClean="0">
                <a:solidFill>
                  <a:srgbClr val="FF0000"/>
                </a:solidFill>
                <a:latin typeface="Aharoni" pitchFamily="2" charset="-79"/>
                <a:ea typeface="ＭＳ Ｐゴシック" pitchFamily="34" charset="-128"/>
              </a:rPr>
              <a:t> </a:t>
            </a:r>
            <a:endParaRPr lang="it-IT" sz="4000" b="1" dirty="0">
              <a:solidFill>
                <a:srgbClr val="FF0000"/>
              </a:solidFill>
              <a:latin typeface="Aharoni" pitchFamily="2" charset="-79"/>
              <a:ea typeface="ＭＳ Ｐゴシック" pitchFamily="34" charset="-128"/>
            </a:endParaRPr>
          </a:p>
          <a:p>
            <a:pPr algn="ctr" eaLnBrk="1" hangingPunct="1"/>
            <a:endParaRPr lang="it-IT" sz="800" b="1" dirty="0">
              <a:solidFill>
                <a:srgbClr val="10339A"/>
              </a:solidFill>
              <a:latin typeface="Aharoni" pitchFamily="2" charset="-79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11610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3F937497-DE86-46D1-A5F9-A4AFA94E0F7F}" type="slidenum">
              <a:rPr lang="it-IT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Arial" pitchFamily="34" charset="0"/>
                <a:buNone/>
              </a:pPr>
              <a:t>20</a:t>
            </a:fld>
            <a:endParaRPr 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3" name="Segnaposto numero diapositiva 3"/>
          <p:cNvSpPr txBox="1">
            <a:spLocks noGrp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Tx/>
              <a:buNone/>
              <a:defRPr/>
            </a:pPr>
            <a:fld id="{8C3B41FD-9C62-4098-A0E4-81F9B359DD01}" type="slidenum">
              <a:rPr lang="it-IT" sz="1400" smtClean="0">
                <a:solidFill>
                  <a:srgbClr val="000000"/>
                </a:solidFill>
                <a:cs typeface="+mn-cs"/>
              </a:rPr>
              <a:pPr algn="r" eaLnBrk="1" hangingPunct="1">
                <a:buFontTx/>
                <a:buNone/>
                <a:defRPr/>
              </a:pPr>
              <a:t>20</a:t>
            </a:fld>
            <a:endParaRPr lang="it-IT" sz="140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7892" name="Picture 2" descr="Risultati immagini per nuovo codice degli appalti 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3357564"/>
            <a:ext cx="12192000" cy="30623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</a:t>
            </a:r>
            <a:r>
              <a:rPr lang="it-IT" sz="35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Lgs</a:t>
            </a:r>
            <a:r>
              <a:rPr lang="it-IT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18.4.16 N°50 </a:t>
            </a:r>
          </a:p>
          <a:p>
            <a:pPr>
              <a:defRPr/>
            </a:pPr>
            <a:r>
              <a:rPr lang="it-I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144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SERVIZI DI RISTORAZIONE aggiudicati esclusivamente con il criterio del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rapporto qualità prezzo </a:t>
            </a:r>
          </a:p>
          <a:p>
            <a:pPr>
              <a:defRPr/>
            </a:pPr>
            <a:r>
              <a:rPr lang="it-I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95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 3 - a)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RISTORAZIONE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SCOLASTICA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OSPEDALIERA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SOCIALE</a:t>
            </a:r>
          </a:p>
          <a:p>
            <a:pPr>
              <a:defRPr/>
            </a:pP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6352" y="3054303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4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5134" y="59626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dirty="0" smtClean="0">
                <a:solidFill>
                  <a:srgbClr val="2219CD"/>
                </a:solidFill>
                <a:latin typeface="Century Gothic" pitchFamily="34" charset="0"/>
              </a:rPr>
              <a:t>RISTORAZIONE SCOLASTICA:</a:t>
            </a:r>
            <a:endParaRPr lang="it-IT" sz="6700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4" name="Rettangolo 3"/>
          <p:cNvSpPr/>
          <p:nvPr/>
        </p:nvSpPr>
        <p:spPr>
          <a:xfrm>
            <a:off x="177418" y="1236681"/>
            <a:ext cx="11778017" cy="511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L’ente 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appaltante potrà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decidere se affidare il servizio di ristorazione collettiva </a:t>
            </a:r>
            <a:r>
              <a:rPr lang="it-IT" b="1" dirty="0">
                <a:latin typeface="Century Gothic"/>
                <a:ea typeface="Century Gothic"/>
                <a:cs typeface="Century Gothic"/>
              </a:rPr>
              <a:t>con modalità di </a:t>
            </a:r>
            <a:endParaRPr lang="it-IT" b="1" dirty="0" smtClean="0">
              <a:latin typeface="Century Gothic"/>
              <a:ea typeface="Century Gothic"/>
              <a:cs typeface="Century Gothic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</a:t>
            </a:r>
            <a:r>
              <a:rPr lang="it-IT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ppalto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Concessione</a:t>
            </a:r>
            <a:endParaRPr lang="it-IT" sz="4800" b="1" dirty="0">
              <a:latin typeface="Century Gothic"/>
              <a:ea typeface="Century Gothic"/>
              <a:cs typeface="Century Gothic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800" b="1" dirty="0" smtClean="0">
                <a:latin typeface="Century Gothic"/>
                <a:ea typeface="Century Gothic"/>
                <a:cs typeface="Century Gothic"/>
              </a:rPr>
              <a:t>	inserendo</a:t>
            </a:r>
            <a:r>
              <a:rPr lang="it-IT" sz="2800" b="1" dirty="0">
                <a:latin typeface="Century Gothic"/>
                <a:ea typeface="Century Gothic"/>
                <a:cs typeface="Century Gothic"/>
              </a:rPr>
              <a:t>, oltre alla fornitura </a:t>
            </a:r>
            <a:r>
              <a:rPr lang="it-IT" sz="2800" b="1" dirty="0" smtClean="0">
                <a:latin typeface="Century Gothic"/>
                <a:ea typeface="Century Gothic"/>
                <a:cs typeface="Century Gothic"/>
              </a:rPr>
              <a:t>dei </a:t>
            </a:r>
            <a:r>
              <a:rPr lang="it-IT" sz="2800" b="1" dirty="0">
                <a:latin typeface="Century Gothic"/>
                <a:ea typeface="Century Gothic"/>
                <a:cs typeface="Century Gothic"/>
              </a:rPr>
              <a:t>pasti, altri </a:t>
            </a:r>
            <a:r>
              <a:rPr lang="it-IT" sz="2800" b="1" dirty="0" smtClean="0">
                <a:latin typeface="Century Gothic"/>
                <a:ea typeface="Century Gothic"/>
                <a:cs typeface="Century Gothic"/>
              </a:rPr>
              <a:t>servizi </a:t>
            </a:r>
            <a:r>
              <a:rPr lang="it-IT" sz="2800" b="1" dirty="0">
                <a:latin typeface="Century Gothic"/>
                <a:ea typeface="Century Gothic"/>
                <a:cs typeface="Century Gothic"/>
              </a:rPr>
              <a:t>come la </a:t>
            </a:r>
            <a:r>
              <a:rPr lang="it-IT" sz="2800" b="1" dirty="0" smtClean="0">
                <a:latin typeface="Century Gothic"/>
                <a:ea typeface="Century Gothic"/>
                <a:cs typeface="Century Gothic"/>
              </a:rPr>
              <a:t>	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gestione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delle prenotazioni, i 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	pagamenti 	e  la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riscossione degli insoluti. 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2591" y="3054303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01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69743"/>
            <a:ext cx="12192000" cy="5104263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 descr="Risultati immagini per lea ministero salute 2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"/>
            <a:ext cx="12192000" cy="1885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12"/>
          <p:cNvSpPr txBox="1">
            <a:spLocks noChangeArrowheads="1"/>
          </p:cNvSpPr>
          <p:nvPr/>
        </p:nvSpPr>
        <p:spPr bwMode="auto">
          <a:xfrm rot="-956072">
            <a:off x="-482631" y="1466744"/>
            <a:ext cx="6144683" cy="236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6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NUOVI LEA </a:t>
            </a:r>
            <a:endParaRPr lang="it-IT" sz="6000" b="1" dirty="0">
              <a:solidFill>
                <a:srgbClr val="FF0000"/>
              </a:solidFill>
              <a:latin typeface="Arial Black" pitchFamily="34" charset="0"/>
              <a:ea typeface="ＭＳ Ｐゴシック" pitchFamily="34" charset="-128"/>
            </a:endParaRPr>
          </a:p>
          <a:p>
            <a:pPr algn="ctr" eaLnBrk="1" hangingPunct="1"/>
            <a:r>
              <a:rPr lang="it-IT" sz="6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2017</a:t>
            </a:r>
            <a:endParaRPr lang="it-IT" sz="6000" b="1" dirty="0">
              <a:solidFill>
                <a:srgbClr val="FF0000"/>
              </a:solidFill>
              <a:latin typeface="Arial Black" pitchFamily="34" charset="0"/>
              <a:ea typeface="ＭＳ Ｐゴシック" pitchFamily="34" charset="-128"/>
            </a:endParaRPr>
          </a:p>
          <a:p>
            <a:pPr algn="ctr" eaLnBrk="1" hangingPunct="1"/>
            <a:r>
              <a:rPr lang="it-IT" sz="2000" b="1" dirty="0" smtClean="0">
                <a:solidFill>
                  <a:srgbClr val="FF0000"/>
                </a:solidFill>
                <a:latin typeface="Arial Black" pitchFamily="34" charset="0"/>
                <a:ea typeface="ＭＳ Ｐゴシック" pitchFamily="34" charset="-128"/>
              </a:rPr>
              <a:t>G.U. N°65 - 18.3.17</a:t>
            </a:r>
            <a:endParaRPr lang="it-IT" sz="800" b="1" dirty="0">
              <a:solidFill>
                <a:srgbClr val="FF0000"/>
              </a:solidFill>
              <a:latin typeface="Aharoni" pitchFamily="2" charset="-79"/>
              <a:ea typeface="ＭＳ Ｐゴシック" pitchFamily="34" charset="-128"/>
            </a:endParaRPr>
          </a:p>
          <a:p>
            <a:pPr algn="ctr" eaLnBrk="1" hangingPunct="1"/>
            <a:endParaRPr lang="it-IT" sz="800" b="1" dirty="0">
              <a:solidFill>
                <a:srgbClr val="10339A"/>
              </a:solidFill>
              <a:latin typeface="Aharoni" pitchFamily="2" charset="-79"/>
              <a:ea typeface="ＭＳ Ｐゴシック" pitchFamily="34" charset="-128"/>
            </a:endParaRPr>
          </a:p>
        </p:txBody>
      </p:sp>
      <p:sp>
        <p:nvSpPr>
          <p:cNvPr id="9" name="Oval 3"/>
          <p:cNvSpPr>
            <a:spLocks noChangeArrowheads="1"/>
          </p:cNvSpPr>
          <p:nvPr/>
        </p:nvSpPr>
        <p:spPr bwMode="auto">
          <a:xfrm>
            <a:off x="1173707" y="3911346"/>
            <a:ext cx="3370997" cy="763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pattFill prst="pct5">
              <a:fgClr>
                <a:srgbClr val="000000"/>
              </a:fgClr>
              <a:bgClr>
                <a:srgbClr val="FF00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2" name="Oval 3"/>
          <p:cNvSpPr>
            <a:spLocks noChangeArrowheads="1"/>
          </p:cNvSpPr>
          <p:nvPr/>
        </p:nvSpPr>
        <p:spPr bwMode="auto">
          <a:xfrm>
            <a:off x="4574276" y="4293140"/>
            <a:ext cx="4107976" cy="763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pattFill prst="pct5">
              <a:fgClr>
                <a:srgbClr val="000000"/>
              </a:fgClr>
              <a:bgClr>
                <a:srgbClr val="FF00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13" name="Picture 15" descr="new%20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614" y="5956418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5" descr="new%20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912" y="5840412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Oval 3"/>
          <p:cNvSpPr>
            <a:spLocks noChangeArrowheads="1"/>
          </p:cNvSpPr>
          <p:nvPr/>
        </p:nvSpPr>
        <p:spPr bwMode="auto">
          <a:xfrm>
            <a:off x="8084024" y="4827334"/>
            <a:ext cx="4107976" cy="763588"/>
          </a:xfrm>
          <a:prstGeom prst="ellipse">
            <a:avLst/>
          </a:prstGeom>
          <a:solidFill>
            <a:schemeClr val="accent1">
              <a:alpha val="0"/>
            </a:schemeClr>
          </a:solidFill>
          <a:ln w="50800">
            <a:pattFill prst="pct5">
              <a:fgClr>
                <a:srgbClr val="000000"/>
              </a:fgClr>
              <a:bgClr>
                <a:srgbClr val="FF0000"/>
              </a:bgClr>
            </a:patt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cxnSp>
        <p:nvCxnSpPr>
          <p:cNvPr id="26" name="Connettore 1 25"/>
          <p:cNvCxnSpPr/>
          <p:nvPr/>
        </p:nvCxnSpPr>
        <p:spPr>
          <a:xfrm flipV="1">
            <a:off x="1522933" y="4293140"/>
            <a:ext cx="2789760" cy="23278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 flipV="1">
            <a:off x="8927912" y="5538662"/>
            <a:ext cx="2099479" cy="5226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8802806" y="5334532"/>
            <a:ext cx="2442949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>
            <a:off x="4697638" y="4674934"/>
            <a:ext cx="3613849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8802806" y="5070908"/>
            <a:ext cx="2442949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/>
          <p:cNvCxnSpPr/>
          <p:nvPr/>
        </p:nvCxnSpPr>
        <p:spPr>
          <a:xfrm>
            <a:off x="4913194" y="4923058"/>
            <a:ext cx="1419903" cy="0"/>
          </a:xfrm>
          <a:prstGeom prst="line">
            <a:avLst/>
          </a:prstGeom>
          <a:ln w="508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089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35800293-E076-4F32-9F32-BF21E4288934}" type="slidenum">
              <a:rPr lang="it-IT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Arial" pitchFamily="34" charset="0"/>
                <a:buNone/>
              </a:pPr>
              <a:t>23</a:t>
            </a:fld>
            <a:endParaRPr 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3" name="Segnaposto numero diapositiva 3"/>
          <p:cNvSpPr txBox="1">
            <a:spLocks noGrp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Tx/>
              <a:buNone/>
              <a:defRPr/>
            </a:pPr>
            <a:fld id="{A13050B4-7C6F-420A-B427-95479158EA85}" type="slidenum">
              <a:rPr lang="it-IT" sz="1400" smtClean="0">
                <a:solidFill>
                  <a:srgbClr val="000000"/>
                </a:solidFill>
                <a:cs typeface="+mn-cs"/>
              </a:rPr>
              <a:pPr algn="r" eaLnBrk="1" hangingPunct="1">
                <a:buFontTx/>
                <a:buNone/>
                <a:defRPr/>
              </a:pPr>
              <a:t>23</a:t>
            </a:fld>
            <a:endParaRPr lang="it-IT" sz="14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" y="2395240"/>
            <a:ext cx="12213167" cy="44627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</a:t>
            </a:r>
            <a:r>
              <a:rPr lang="it-IT" sz="36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Lgs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18.4.16 N°50 </a:t>
            </a:r>
          </a:p>
          <a:p>
            <a:pPr algn="ctr">
              <a:defRPr/>
            </a:pP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144 - SERVIZI DI RISTORAZIONE aggiudicati</a:t>
            </a:r>
            <a:endParaRPr lang="it-IT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base al rapporto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Qualità - Prezzo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tenendo conto: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QUALITA’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degli alimenti,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prodotti 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BIOLOGICI,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tipici, tradizionali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denominazione protetta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 IGP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filiera </a:t>
            </a:r>
            <a:r>
              <a:rPr lang="it-IT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CORTA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endParaRPr lang="it-IT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agricoltura 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SOCIALE,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Criteri Minimi Ambientali </a:t>
            </a:r>
            <a:r>
              <a:rPr lang="it-IT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7" name="Picture 2" descr="Risultati immagini per nuovo codice degli appalti 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7" y="28575"/>
            <a:ext cx="12192000" cy="2346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68" y="5158854"/>
            <a:ext cx="2829784" cy="169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3710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35800293-E076-4F32-9F32-BF21E4288934}" type="slidenum">
              <a:rPr lang="it-IT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Arial" pitchFamily="34" charset="0"/>
                <a:buNone/>
              </a:pPr>
              <a:t>24</a:t>
            </a:fld>
            <a:endParaRPr 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3" name="Segnaposto numero diapositiva 3"/>
          <p:cNvSpPr txBox="1">
            <a:spLocks noGrp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Tx/>
              <a:buNone/>
              <a:defRPr/>
            </a:pPr>
            <a:fld id="{A13050B4-7C6F-420A-B427-95479158EA85}" type="slidenum">
              <a:rPr lang="it-IT" sz="1400" smtClean="0">
                <a:solidFill>
                  <a:srgbClr val="000000"/>
                </a:solidFill>
                <a:cs typeface="+mn-cs"/>
              </a:rPr>
              <a:pPr algn="r" eaLnBrk="1" hangingPunct="1">
                <a:buFontTx/>
                <a:buNone/>
                <a:defRPr/>
              </a:pPr>
              <a:t>24</a:t>
            </a:fld>
            <a:endParaRPr lang="it-IT" sz="14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42336" y="774414"/>
            <a:ext cx="12213167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L.R. n° 7 del 25.7.2008</a:t>
            </a: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2 utilizzo di </a:t>
            </a:r>
            <a:r>
              <a:rPr lang="it-IT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Agroal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di origine regionale nella </a:t>
            </a:r>
            <a:r>
              <a:rPr lang="it-IT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rist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t-IT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coll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L.R. n° 3 del 22.1.2010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……</a:t>
            </a:r>
            <a:r>
              <a:rPr lang="it-IT" sz="6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MODIFICHE</a:t>
            </a:r>
            <a:r>
              <a:rPr lang="it-IT" sz="6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r>
              <a:rPr lang="it-IT" sz="6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6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2: sono prodotti a «km 0»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prodotti di Q. della L.R. 40-12.12.2003 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DOP, IGP, STG, BIO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 prodotti a Marchio della L.R. n° 12/2001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it-IT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DOP, IGP, STG, BIO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endParaRPr lang="it-IT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Prodotti Tradizionali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art. 8 </a:t>
            </a:r>
            <a:r>
              <a:rPr lang="it-IT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D.Lgvo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n°173 del 30.4.98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Prodotti Stagionali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Prodotti comprovata sostenibilità ambientale (ISO 14000)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3: fornire prodotti a km 0 </a:t>
            </a:r>
            <a:r>
              <a:rPr lang="it-IT" sz="4000" b="1" i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può</a:t>
            </a:r>
            <a:r>
              <a:rPr lang="it-IT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costituire titolo preferenziale per l’aggiudicazione dell’appalto nella </a:t>
            </a:r>
            <a:r>
              <a:rPr lang="it-IT" sz="3200" b="1" i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rist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it-IT" sz="32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550925" y="150125"/>
            <a:ext cx="5404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0" y="11625"/>
            <a:ext cx="121708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Filiera corta</a:t>
            </a:r>
            <a:r>
              <a:rPr lang="it-IT" sz="5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5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km 0 </a:t>
            </a:r>
            <a:r>
              <a:rPr lang="it-IT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</a:t>
            </a:r>
            <a:r>
              <a:rPr lang="it-IT" sz="54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COSA SONO </a:t>
            </a:r>
            <a:r>
              <a:rPr lang="it-IT" sz="5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it-IT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it-IT" sz="5400" dirty="0"/>
          </a:p>
        </p:txBody>
      </p:sp>
    </p:spTree>
    <p:extLst>
      <p:ext uri="{BB962C8B-B14F-4D97-AF65-F5344CB8AC3E}">
        <p14:creationId xmlns:p14="http://schemas.microsoft.com/office/powerpoint/2010/main" val="123420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05134" y="59626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dirty="0" smtClean="0">
                <a:solidFill>
                  <a:srgbClr val="2219CD"/>
                </a:solidFill>
                <a:latin typeface="Century Gothic" pitchFamily="34" charset="0"/>
              </a:rPr>
              <a:t>RISTORAZIONE SCOLASTICA:</a:t>
            </a:r>
            <a:endParaRPr lang="it-IT" sz="6700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354842" y="1251337"/>
            <a:ext cx="11532358" cy="557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Nell’ART.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34 del Codice degli Appalti,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stazioni appaltanti devono inserire nella documentazione progettuale e di gara delle specifiche tecniche </a:t>
            </a:r>
            <a:r>
              <a:rPr lang="it-IT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Criteri </a:t>
            </a:r>
            <a:r>
              <a:rPr lang="it-IT" sz="5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Ambientali Minimi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5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per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il servizio di ristorazione collettiva </a:t>
            </a: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la fornitura di derrate alimentari, </a:t>
            </a: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dirty="0" smtClean="0">
                <a:latin typeface="Century Gothic"/>
                <a:ea typeface="Century Gothic"/>
                <a:cs typeface="Century Gothic"/>
              </a:rPr>
              <a:t>adottati </a:t>
            </a:r>
            <a:r>
              <a:rPr lang="it-IT" dirty="0">
                <a:latin typeface="Century Gothic"/>
                <a:ea typeface="Century Gothic"/>
                <a:cs typeface="Century Gothic"/>
              </a:rPr>
              <a:t>con Decreto del Ministro dell’ambiente e della tutela del territorio e del mare </a:t>
            </a:r>
            <a:endParaRPr lang="it-IT" dirty="0" smtClean="0"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dirty="0" smtClean="0">
                <a:latin typeface="Century Gothic"/>
                <a:ea typeface="Century Gothic"/>
                <a:cs typeface="Century Gothic"/>
              </a:rPr>
              <a:t>del </a:t>
            </a:r>
            <a:r>
              <a:rPr lang="it-IT" dirty="0">
                <a:latin typeface="Century Gothic"/>
                <a:ea typeface="Century Gothic"/>
                <a:cs typeface="Century Gothic"/>
              </a:rPr>
              <a:t>25 luglio 2011, Allegato 1.</a:t>
            </a:r>
            <a:r>
              <a:rPr lang="it-IT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 </a:t>
            </a:r>
            <a:endParaRPr lang="it-IT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296" y="3809614"/>
            <a:ext cx="2893323" cy="1145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803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147638"/>
            <a:ext cx="10972800" cy="1080661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RISTORAZIONE </a:t>
            </a:r>
            <a:r>
              <a:rPr lang="it-IT" altLang="it-IT" sz="4000" b="1" dirty="0" smtClean="0">
                <a:solidFill>
                  <a:srgbClr val="2219CD"/>
                </a:solidFill>
                <a:latin typeface="Century Gothic" pitchFamily="34" charset="0"/>
              </a:rPr>
              <a:t>SCOLASTICA </a:t>
            </a:r>
            <a:r>
              <a:rPr lang="it-IT" altLang="it-IT" sz="6700" b="1" dirty="0" smtClean="0">
                <a:solidFill>
                  <a:srgbClr val="2219CD"/>
                </a:solidFill>
                <a:latin typeface="Century Gothic" pitchFamily="34" charset="0"/>
              </a:rPr>
              <a:t>CAM</a:t>
            </a:r>
            <a:endParaRPr lang="it-IT" sz="6700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23556" name="Rettangolo 2"/>
          <p:cNvSpPr>
            <a:spLocks noChangeArrowheads="1"/>
          </p:cNvSpPr>
          <p:nvPr/>
        </p:nvSpPr>
        <p:spPr bwMode="auto">
          <a:xfrm>
            <a:off x="0" y="1420765"/>
            <a:ext cx="12192000" cy="54476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t-IT" altLang="it-IT" sz="2400" b="1" dirty="0">
                <a:solidFill>
                  <a:srgbClr val="C00000"/>
                </a:solidFill>
                <a:latin typeface="Century Gothic" pitchFamily="34" charset="0"/>
              </a:rPr>
              <a:t>SERVIZIO DI RISTORAZIONE A BASSO IMPATTO AMBIENTALE</a:t>
            </a:r>
          </a:p>
          <a:p>
            <a:pPr algn="ctr"/>
            <a:endParaRPr lang="it-IT" altLang="it-IT" sz="2400" b="1" dirty="0">
              <a:latin typeface="Century Gothic" pitchFamily="34" charset="0"/>
            </a:endParaRPr>
          </a:p>
          <a:p>
            <a:pPr algn="ctr"/>
            <a:r>
              <a:rPr lang="it-IT" altLang="it-IT" sz="2400" dirty="0">
                <a:latin typeface="Century Gothic" pitchFamily="34" charset="0"/>
              </a:rPr>
              <a:t>Un appalto è </a:t>
            </a:r>
            <a:endParaRPr lang="it-IT" altLang="it-IT" sz="2400" dirty="0" smtClean="0">
              <a:latin typeface="Century Gothic" pitchFamily="34" charset="0"/>
            </a:endParaRPr>
          </a:p>
          <a:p>
            <a:pPr algn="ctr"/>
            <a:r>
              <a:rPr lang="it-IT" altLang="it-IT" sz="4800" b="1" dirty="0" smtClean="0">
                <a:solidFill>
                  <a:srgbClr val="00421E"/>
                </a:solidFill>
                <a:latin typeface="Century Gothic" pitchFamily="34" charset="0"/>
              </a:rPr>
              <a:t>“</a:t>
            </a:r>
            <a:r>
              <a:rPr lang="it-IT" altLang="it-IT" sz="4800" b="1" dirty="0">
                <a:solidFill>
                  <a:srgbClr val="00421E"/>
                </a:solidFill>
                <a:latin typeface="Century Gothic" pitchFamily="34" charset="0"/>
              </a:rPr>
              <a:t>verde” </a:t>
            </a:r>
            <a:endParaRPr lang="it-IT" altLang="it-IT" sz="4800" b="1" dirty="0" smtClean="0">
              <a:solidFill>
                <a:srgbClr val="00421E"/>
              </a:solidFill>
              <a:latin typeface="Century Gothic" pitchFamily="34" charset="0"/>
            </a:endParaRPr>
          </a:p>
          <a:p>
            <a:pPr algn="ctr"/>
            <a:r>
              <a:rPr lang="it-IT" altLang="it-IT" sz="2400" dirty="0" smtClean="0">
                <a:latin typeface="Century Gothic" pitchFamily="34" charset="0"/>
              </a:rPr>
              <a:t>se </a:t>
            </a:r>
            <a:r>
              <a:rPr lang="it-IT" altLang="it-IT" sz="2400" dirty="0">
                <a:latin typeface="Century Gothic" pitchFamily="34" charset="0"/>
              </a:rPr>
              <a:t>integra tutti i </a:t>
            </a:r>
            <a:endParaRPr lang="it-IT" altLang="it-IT" sz="2400" dirty="0" smtClean="0">
              <a:latin typeface="Century Gothic" pitchFamily="34" charset="0"/>
            </a:endParaRPr>
          </a:p>
          <a:p>
            <a:pPr algn="ctr"/>
            <a:r>
              <a:rPr lang="it-IT" altLang="it-IT" sz="4800" b="1" dirty="0" smtClean="0">
                <a:solidFill>
                  <a:srgbClr val="00421E"/>
                </a:solidFill>
                <a:latin typeface="Century Gothic" pitchFamily="34" charset="0"/>
              </a:rPr>
              <a:t>criteri </a:t>
            </a:r>
            <a:r>
              <a:rPr lang="it-IT" altLang="it-IT" sz="4800" b="1" dirty="0">
                <a:solidFill>
                  <a:srgbClr val="00421E"/>
                </a:solidFill>
                <a:latin typeface="Century Gothic" pitchFamily="34" charset="0"/>
              </a:rPr>
              <a:t>di </a:t>
            </a:r>
            <a:r>
              <a:rPr lang="it-IT" altLang="it-IT" sz="4800" b="1" dirty="0" smtClean="0">
                <a:solidFill>
                  <a:srgbClr val="00421E"/>
                </a:solidFill>
                <a:latin typeface="Century Gothic" pitchFamily="34" charset="0"/>
              </a:rPr>
              <a:t>base</a:t>
            </a:r>
            <a:endParaRPr lang="it-IT" altLang="it-IT" sz="4800" b="1" dirty="0">
              <a:solidFill>
                <a:srgbClr val="00421E"/>
              </a:solidFill>
              <a:latin typeface="Century Gothic" pitchFamily="34" charset="0"/>
            </a:endParaRPr>
          </a:p>
          <a:p>
            <a:pPr algn="ctr"/>
            <a:endParaRPr lang="it-IT" altLang="it-IT" sz="2400" dirty="0">
              <a:latin typeface="Century Gothic" pitchFamily="34" charset="0"/>
            </a:endParaRPr>
          </a:p>
          <a:p>
            <a:pPr algn="ctr"/>
            <a:r>
              <a:rPr lang="it-IT" altLang="it-IT" sz="2400" b="1" dirty="0">
                <a:solidFill>
                  <a:srgbClr val="002060"/>
                </a:solidFill>
                <a:latin typeface="Century Gothic" pitchFamily="34" charset="0"/>
              </a:rPr>
              <a:t>Le Amministrazioni appaltanti sono invitate ad utilizzare </a:t>
            </a:r>
            <a:endParaRPr lang="it-IT" altLang="it-IT" sz="24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ctr"/>
            <a:r>
              <a:rPr lang="it-IT" altLang="it-IT" sz="5400" b="1" dirty="0" smtClean="0">
                <a:solidFill>
                  <a:srgbClr val="00421E"/>
                </a:solidFill>
                <a:latin typeface="Century Gothic" pitchFamily="34" charset="0"/>
              </a:rPr>
              <a:t>anche </a:t>
            </a:r>
            <a:r>
              <a:rPr lang="it-IT" altLang="it-IT" sz="5400" b="1" dirty="0">
                <a:solidFill>
                  <a:srgbClr val="00421E"/>
                </a:solidFill>
                <a:latin typeface="Century Gothic" pitchFamily="34" charset="0"/>
              </a:rPr>
              <a:t>i criteri “premianti” </a:t>
            </a:r>
            <a:r>
              <a:rPr lang="it-IT" altLang="it-IT" sz="5400" b="1" dirty="0">
                <a:solidFill>
                  <a:srgbClr val="007033"/>
                </a:solidFill>
                <a:latin typeface="Century Gothic" pitchFamily="34" charset="0"/>
              </a:rPr>
              <a:t/>
            </a:r>
            <a:br>
              <a:rPr lang="it-IT" altLang="it-IT" sz="5400" b="1" dirty="0">
                <a:solidFill>
                  <a:srgbClr val="007033"/>
                </a:solidFill>
                <a:latin typeface="Century Gothic" pitchFamily="34" charset="0"/>
              </a:rPr>
            </a:br>
            <a:endParaRPr lang="it-IT" altLang="it-IT" sz="5400" b="1" dirty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299" y="2487554"/>
            <a:ext cx="1601337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45501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1105470"/>
            <a:ext cx="12192000" cy="5967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400" dirty="0">
                <a:latin typeface="Century Gothic"/>
                <a:ea typeface="Century Gothic"/>
                <a:cs typeface="Century Gothic"/>
              </a:rPr>
              <a:t>Con il </a:t>
            </a:r>
            <a:r>
              <a:rPr lang="it-IT" sz="2400" dirty="0" err="1">
                <a:latin typeface="Century Gothic"/>
                <a:ea typeface="Century Gothic"/>
                <a:cs typeface="Century Gothic"/>
              </a:rPr>
              <a:t>D.Lgs</a:t>
            </a:r>
            <a:r>
              <a:rPr lang="it-IT" sz="2400" dirty="0">
                <a:latin typeface="Century Gothic"/>
                <a:ea typeface="Century Gothic"/>
                <a:cs typeface="Century Gothic"/>
              </a:rPr>
              <a:t> n° 56 del 19.6.17 - G.U. 5.5.2017 </a:t>
            </a:r>
            <a:r>
              <a:rPr lang="it-IT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entrato in vigore il </a:t>
            </a:r>
            <a:r>
              <a:rPr lang="it-IT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20.5.17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DECRETO </a:t>
            </a:r>
            <a:r>
              <a:rPr lang="it-IT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“CORRETTIVO” </a:t>
            </a:r>
            <a:r>
              <a:rPr lang="it-IT" sz="32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NUOVO </a:t>
            </a:r>
            <a:r>
              <a:rPr lang="it-IT" sz="3200" b="1" i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CODICE DEGLI APPALTI </a:t>
            </a:r>
            <a:endParaRPr lang="it-IT" sz="3200" b="1" i="1" dirty="0" smtClean="0">
              <a:solidFill>
                <a:srgbClr val="FF0000"/>
              </a:solidFill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400" dirty="0" smtClean="0">
                <a:latin typeface="Century Gothic"/>
                <a:ea typeface="Century Gothic"/>
                <a:cs typeface="Century Gothic"/>
              </a:rPr>
              <a:t>viene </a:t>
            </a:r>
            <a:r>
              <a:rPr lang="it-IT" sz="2400" dirty="0">
                <a:latin typeface="Century Gothic"/>
                <a:ea typeface="Century Gothic"/>
                <a:cs typeface="Century Gothic"/>
              </a:rPr>
              <a:t>introdotta </a:t>
            </a:r>
            <a:r>
              <a:rPr lang="it-IT" sz="24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all’art. 95 il nuovo comma 10 </a:t>
            </a:r>
            <a:r>
              <a:rPr lang="it-IT" sz="24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bis </a:t>
            </a:r>
            <a:r>
              <a:rPr lang="it-IT" sz="2400" dirty="0" smtClean="0">
                <a:latin typeface="Century Gothic"/>
                <a:ea typeface="Century Gothic"/>
                <a:cs typeface="Century Gothic"/>
              </a:rPr>
              <a:t>che al </a:t>
            </a:r>
            <a:r>
              <a:rPr lang="it-IT" sz="2400" dirty="0">
                <a:latin typeface="Century Gothic"/>
                <a:ea typeface="Century Gothic"/>
                <a:cs typeface="Century Gothic"/>
              </a:rPr>
              <a:t>fine di </a:t>
            </a:r>
            <a:endParaRPr lang="it-IT" sz="2400" dirty="0" smtClean="0"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6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assicurare il miglior </a:t>
            </a:r>
            <a:r>
              <a:rPr lang="it-IT" sz="3600" b="1" i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rapporto </a:t>
            </a:r>
            <a:r>
              <a:rPr lang="it-IT" sz="40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qualità/prezzo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600" dirty="0">
                <a:latin typeface="Century Gothic"/>
                <a:ea typeface="Century Gothic"/>
                <a:cs typeface="Century Gothic"/>
              </a:rPr>
              <a:t>prevede,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6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di </a:t>
            </a:r>
            <a:r>
              <a:rPr lang="it-IT" sz="3600" b="1" i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valorizzare gli elementi qualitativi </a:t>
            </a:r>
            <a:r>
              <a:rPr lang="it-IT" sz="36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dell’offerta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6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un </a:t>
            </a:r>
            <a:r>
              <a:rPr lang="it-IT" sz="6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tetto </a:t>
            </a:r>
            <a:r>
              <a:rPr lang="it-IT" sz="6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massimo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6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punteggio economico 30%</a:t>
            </a:r>
            <a:endParaRPr lang="it-IT" sz="6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3540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-64824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327546" y="996288"/>
            <a:ext cx="11586950" cy="5401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DECRETO </a:t>
            </a:r>
            <a:r>
              <a:rPr lang="it-IT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“CORRETTIVO”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8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AL </a:t>
            </a:r>
            <a:r>
              <a:rPr lang="it-IT" sz="2800" b="1" i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NUOVO CODICE DEGLI APPALTI </a:t>
            </a:r>
            <a:endParaRPr lang="it-IT" sz="2800" b="1" i="1" dirty="0" smtClean="0">
              <a:solidFill>
                <a:srgbClr val="FF0000"/>
              </a:solidFill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96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Qualità 70 punti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endParaRPr lang="it-IT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75 </a:t>
            </a:r>
            <a:r>
              <a:rPr lang="it-IT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punti nel caso anche di fornitura del servizio di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distribuzione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pasti </a:t>
            </a:r>
            <a:r>
              <a:rPr lang="it-IT" sz="9600" b="1" i="1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Prezzo  30 punti </a:t>
            </a:r>
          </a:p>
          <a:p>
            <a:pPr lvl="0" algn="ctr">
              <a:lnSpc>
                <a:spcPct val="115000"/>
              </a:lnSpc>
              <a:spcAft>
                <a:spcPts val="0"/>
              </a:spcAft>
            </a:pP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25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punti nel caso anche di fornitura del servizio di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distribuzione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pasti</a:t>
            </a:r>
            <a:endParaRPr lang="it-IT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61739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63264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1926227" y="1141889"/>
            <a:ext cx="10111098" cy="47466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Nei bandi è fissato il prezzo massimo </a:t>
            </a:r>
            <a:r>
              <a:rPr lang="it-IT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e 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i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concorrenti propongono uno sconto rispetto a tale prezzo. </a:t>
            </a: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it-IT" dirty="0">
              <a:solidFill>
                <a:srgbClr val="000000"/>
              </a:solidFill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Il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punteggio attribuito alle offerte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sarà calcolato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tramite un’interpolazione lineare: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it-IT" sz="105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Vai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= 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Ra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/</a:t>
            </a:r>
            <a:r>
              <a:rPr lang="it-IT" sz="40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Rmax</a:t>
            </a:r>
            <a:endParaRPr lang="it-IT" sz="4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it-IT" sz="105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Dove </a:t>
            </a:r>
            <a:r>
              <a:rPr lang="it-IT" sz="16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Vai</a:t>
            </a:r>
            <a:r>
              <a:rPr lang="it-IT" sz="16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= coefficiente della prestazione dell’offerta (a) rispetto al requisito (i), variabile tra 0 e 1</a:t>
            </a:r>
            <a:endParaRPr lang="it-IT" sz="16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Ra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= valore (ribasso) offerto dal concorrente a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Rmax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= valore (ribasso) dell’offerta più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conveniente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6" name="Rettangolo 5"/>
          <p:cNvSpPr/>
          <p:nvPr/>
        </p:nvSpPr>
        <p:spPr>
          <a:xfrm rot="16200000">
            <a:off x="-1721727" y="2915384"/>
            <a:ext cx="5726248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9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PREZZO</a:t>
            </a:r>
            <a:endParaRPr lang="it-IT" sz="9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794" y="3495498"/>
            <a:ext cx="2125531" cy="145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764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238"/>
            <a:ext cx="3810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9276"/>
            <a:ext cx="5952067" cy="543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CasellaDiTesto 12"/>
          <p:cNvSpPr txBox="1">
            <a:spLocks noChangeArrowheads="1"/>
          </p:cNvSpPr>
          <p:nvPr/>
        </p:nvSpPr>
        <p:spPr bwMode="auto">
          <a:xfrm rot="-956072">
            <a:off x="35984" y="2489201"/>
            <a:ext cx="6144683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3600" b="1" dirty="0">
                <a:solidFill>
                  <a:srgbClr val="0000FF"/>
                </a:solidFill>
                <a:latin typeface="Arial Black" pitchFamily="34" charset="0"/>
                <a:ea typeface="ＭＳ Ｐゴシック" pitchFamily="34" charset="-128"/>
              </a:rPr>
              <a:t>NUOVO PRP </a:t>
            </a:r>
          </a:p>
          <a:p>
            <a:pPr algn="ctr" eaLnBrk="1" hangingPunct="1"/>
            <a:r>
              <a:rPr lang="it-IT" sz="3600" b="1" dirty="0">
                <a:solidFill>
                  <a:srgbClr val="0000FF"/>
                </a:solidFill>
                <a:latin typeface="Arial Black" pitchFamily="34" charset="0"/>
                <a:ea typeface="ＭＳ Ｐゴシック" pitchFamily="34" charset="-128"/>
              </a:rPr>
              <a:t>2014 - 2018</a:t>
            </a:r>
          </a:p>
          <a:p>
            <a:pPr algn="ctr" eaLnBrk="1" hangingPunct="1"/>
            <a:r>
              <a:rPr lang="it-IT" sz="2000" b="1" dirty="0">
                <a:solidFill>
                  <a:srgbClr val="0000FF"/>
                </a:solidFill>
                <a:latin typeface="Arial Black" pitchFamily="34" charset="0"/>
                <a:ea typeface="ＭＳ Ｐゴシック" pitchFamily="34" charset="-128"/>
              </a:rPr>
              <a:t>DRG 749 del 14.5.15</a:t>
            </a:r>
            <a:r>
              <a:rPr lang="it-IT" sz="800" b="1" dirty="0">
                <a:solidFill>
                  <a:srgbClr val="0000FF"/>
                </a:solidFill>
                <a:latin typeface="Aharoni" pitchFamily="2" charset="-79"/>
                <a:ea typeface="ＭＳ Ｐゴシック" pitchFamily="34" charset="-128"/>
              </a:rPr>
              <a:t> </a:t>
            </a:r>
          </a:p>
          <a:p>
            <a:pPr algn="ctr" eaLnBrk="1" hangingPunct="1"/>
            <a:endParaRPr lang="it-IT" sz="800" b="1" dirty="0">
              <a:solidFill>
                <a:srgbClr val="10339A"/>
              </a:solidFill>
              <a:latin typeface="Aharoni" pitchFamily="2" charset="-79"/>
              <a:ea typeface="ＭＳ Ｐゴシック" pitchFamily="34" charset="-128"/>
            </a:endParaRPr>
          </a:p>
        </p:txBody>
      </p:sp>
      <p:pic>
        <p:nvPicPr>
          <p:cNvPr id="33798" name="Picture 15" descr="new%20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1767" y="5661025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1" name="Oval 3"/>
          <p:cNvSpPr>
            <a:spLocks noChangeArrowheads="1"/>
          </p:cNvSpPr>
          <p:nvPr/>
        </p:nvSpPr>
        <p:spPr bwMode="auto">
          <a:xfrm>
            <a:off x="-12700" y="1844675"/>
            <a:ext cx="1981200" cy="431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33800" name="Text Box 4"/>
          <p:cNvSpPr txBox="1">
            <a:spLocks noChangeArrowheads="1"/>
          </p:cNvSpPr>
          <p:nvPr/>
        </p:nvSpPr>
        <p:spPr bwMode="auto">
          <a:xfrm>
            <a:off x="5952067" y="692151"/>
            <a:ext cx="5988051" cy="862013"/>
          </a:xfrm>
          <a:prstGeom prst="rect">
            <a:avLst/>
          </a:prstGeom>
          <a:solidFill>
            <a:srgbClr val="FFCC00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 b="1">
                <a:solidFill>
                  <a:srgbClr val="0000FF"/>
                </a:solidFill>
                <a:latin typeface="Arial Black" pitchFamily="34" charset="0"/>
              </a:rPr>
              <a:t>NUOVO PNP 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2000" b="1">
                <a:solidFill>
                  <a:srgbClr val="0000FF"/>
                </a:solidFill>
                <a:latin typeface="Arial Black" pitchFamily="34" charset="0"/>
              </a:rPr>
              <a:t>2014-2018</a:t>
            </a:r>
          </a:p>
        </p:txBody>
      </p:sp>
      <p:pic>
        <p:nvPicPr>
          <p:cNvPr id="33801" name="Picture 6" descr="For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8434" y="1627188"/>
            <a:ext cx="793751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2" name="Text Box 7"/>
          <p:cNvSpPr txBox="1">
            <a:spLocks noChangeArrowheads="1"/>
          </p:cNvSpPr>
          <p:nvPr/>
        </p:nvSpPr>
        <p:spPr bwMode="auto">
          <a:xfrm>
            <a:off x="5952067" y="4581526"/>
            <a:ext cx="6047317" cy="862013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 sz="2000" b="1">
                <a:solidFill>
                  <a:srgbClr val="0000FF"/>
                </a:solidFill>
                <a:latin typeface="Arial Black" pitchFamily="34" charset="0"/>
              </a:rPr>
              <a:t>NUOVO PAP 2014-2018</a:t>
            </a:r>
          </a:p>
          <a:p>
            <a:pPr algn="ctr" eaLnBrk="1" hangingPunct="1">
              <a:spcBef>
                <a:spcPct val="50000"/>
              </a:spcBef>
            </a:pPr>
            <a:r>
              <a:rPr lang="it-IT" sz="2000" b="1">
                <a:solidFill>
                  <a:srgbClr val="0000FF"/>
                </a:solidFill>
                <a:latin typeface="Arial Black" pitchFamily="34" charset="0"/>
              </a:rPr>
              <a:t>PER OGNI AZ. ULSS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5977467" y="2579688"/>
            <a:ext cx="5996517" cy="862012"/>
          </a:xfrm>
          <a:prstGeom prst="rect">
            <a:avLst/>
          </a:prstGeom>
          <a:solidFill>
            <a:srgbClr val="FFCC00"/>
          </a:solidFill>
          <a:ln w="254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it-IT" sz="20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NUOVO PRP 2014-2018</a:t>
            </a:r>
          </a:p>
          <a:p>
            <a:pPr marL="0" indent="0" algn="ctr" eaLnBrk="1" hangingPunct="1">
              <a:spcBef>
                <a:spcPct val="50000"/>
              </a:spcBef>
              <a:defRPr/>
            </a:pPr>
            <a:r>
              <a:rPr lang="it-IT" sz="2000" b="1" dirty="0">
                <a:solidFill>
                  <a:srgbClr val="0000FF"/>
                </a:solidFill>
                <a:latin typeface="Arial Black" panose="020B0A04020102020204" pitchFamily="34" charset="0"/>
              </a:rPr>
              <a:t>REGIONE DEL </a:t>
            </a:r>
            <a:r>
              <a:rPr lang="it-IT" sz="2000" b="1" dirty="0" smtClean="0">
                <a:solidFill>
                  <a:srgbClr val="0000FF"/>
                </a:solidFill>
                <a:latin typeface="Arial Black" panose="020B0A04020102020204" pitchFamily="34" charset="0"/>
              </a:rPr>
              <a:t>VENETO</a:t>
            </a:r>
            <a:endParaRPr lang="it-IT" sz="2000" b="1" dirty="0">
              <a:solidFill>
                <a:srgbClr val="0000FF"/>
              </a:solidFill>
              <a:latin typeface="Arial Black" panose="020B0A04020102020204" pitchFamily="34" charset="0"/>
            </a:endParaRPr>
          </a:p>
        </p:txBody>
      </p:sp>
      <p:pic>
        <p:nvPicPr>
          <p:cNvPr id="33804" name="Picture 6" descr="Form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67" y="3527425"/>
            <a:ext cx="793751" cy="86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231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1" grpId="0" animBg="1" autoUpdateAnimBg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63264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58106" y="1047433"/>
            <a:ext cx="10833894" cy="58754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PONDERAZIONE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it-IT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“pesi” o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punteggi di ponderazione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sono il valore attribuito </a:t>
            </a:r>
            <a:r>
              <a:rPr lang="it-IT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ciascun criterio</a:t>
            </a:r>
            <a:r>
              <a:rPr lang="it-IT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2000" dirty="0">
              <a:latin typeface="Calibri"/>
              <a:ea typeface="Calibri"/>
              <a:cs typeface="Times New Roman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La determinazione dei punteggi </a:t>
            </a:r>
            <a:r>
              <a:rPr lang="it-IT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è </a:t>
            </a:r>
            <a:r>
              <a:rPr lang="it-IT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rimessa alla stazione appaltante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che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deve tener conto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delle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specificità </a:t>
            </a:r>
            <a:r>
              <a:rPr lang="it-IT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dell’appalto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2000" dirty="0">
              <a:latin typeface="Calibri"/>
              <a:ea typeface="Calibri"/>
              <a:cs typeface="Times New Roman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Non può pertanto essere attribuito a ciascun </a:t>
            </a:r>
            <a:r>
              <a:rPr lang="it-IT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criterio un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punteggio </a:t>
            </a:r>
            <a:r>
              <a:rPr lang="it-IT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sproporzionato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o irragionevole</a:t>
            </a:r>
            <a:r>
              <a:rPr lang="it-IT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rispetto a quello attribuito agli altri elementi da tenere in considerazione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!! </a:t>
            </a:r>
            <a:r>
              <a:rPr lang="it-IT" sz="1200" dirty="0" smtClean="0">
                <a:latin typeface="Century Gothic"/>
                <a:ea typeface="Century Gothic"/>
                <a:cs typeface="Century Gothic"/>
              </a:rPr>
              <a:t>(</a:t>
            </a:r>
            <a:r>
              <a:rPr lang="it-IT" sz="1200" dirty="0">
                <a:latin typeface="Century Gothic"/>
                <a:ea typeface="Century Gothic"/>
                <a:cs typeface="Century Gothic"/>
              </a:rPr>
              <a:t>ANAC Linee Guida n°2 di attuazione del </a:t>
            </a:r>
            <a:r>
              <a:rPr lang="it-IT" sz="1200" dirty="0" err="1">
                <a:latin typeface="Century Gothic"/>
                <a:ea typeface="Century Gothic"/>
                <a:cs typeface="Century Gothic"/>
              </a:rPr>
              <a:t>D.Lvo</a:t>
            </a:r>
            <a:r>
              <a:rPr lang="it-IT" sz="1200" dirty="0">
                <a:latin typeface="Century Gothic"/>
                <a:ea typeface="Century Gothic"/>
                <a:cs typeface="Century Gothic"/>
              </a:rPr>
              <a:t> 18 aprile 20016 </a:t>
            </a:r>
            <a:r>
              <a:rPr lang="it-IT" sz="1200" dirty="0" smtClean="0">
                <a:latin typeface="Century Gothic"/>
                <a:ea typeface="Century Gothic"/>
                <a:cs typeface="Century Gothic"/>
              </a:rPr>
              <a:t>recanti </a:t>
            </a:r>
            <a:r>
              <a:rPr lang="it-IT" sz="1200" dirty="0">
                <a:latin typeface="Century Gothic"/>
                <a:ea typeface="Century Gothic"/>
                <a:cs typeface="Century Gothic"/>
              </a:rPr>
              <a:t>“Offerta economicamente </a:t>
            </a:r>
            <a:r>
              <a:rPr lang="it-IT" sz="1200" dirty="0" smtClean="0">
                <a:latin typeface="Century Gothic"/>
                <a:ea typeface="Century Gothic"/>
                <a:cs typeface="Century Gothic"/>
              </a:rPr>
              <a:t>più </a:t>
            </a:r>
            <a:r>
              <a:rPr lang="it-IT" sz="1200" dirty="0">
                <a:latin typeface="Century Gothic"/>
                <a:ea typeface="Century Gothic"/>
                <a:cs typeface="Century Gothic"/>
              </a:rPr>
              <a:t>vantaggiosa” – Delibera </a:t>
            </a:r>
            <a:r>
              <a:rPr lang="it-IT" sz="1200" dirty="0" smtClean="0">
                <a:latin typeface="Century Gothic"/>
                <a:ea typeface="Century Gothic"/>
                <a:cs typeface="Century Gothic"/>
              </a:rPr>
              <a:t>n°1005 </a:t>
            </a:r>
            <a:r>
              <a:rPr lang="it-IT" sz="1200" dirty="0">
                <a:latin typeface="Century Gothic"/>
                <a:ea typeface="Century Gothic"/>
                <a:cs typeface="Century Gothic"/>
              </a:rPr>
              <a:t>del 21 settembre 2016).</a:t>
            </a:r>
            <a:endParaRPr lang="it-IT" sz="1200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4225" y="-1"/>
            <a:ext cx="2517775" cy="172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 rot="16200000">
            <a:off x="-2493183" y="2915384"/>
            <a:ext cx="65560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9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QUALITA’</a:t>
            </a:r>
            <a:endParaRPr lang="it-IT" sz="9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9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5" name="Rettangolo 4"/>
          <p:cNvSpPr/>
          <p:nvPr/>
        </p:nvSpPr>
        <p:spPr>
          <a:xfrm>
            <a:off x="1520825" y="1052415"/>
            <a:ext cx="10489205" cy="589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MODALITÀ DI AGGIUDICAZIONE </a:t>
            </a: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Per il calcolo </a:t>
            </a:r>
            <a:r>
              <a:rPr lang="it-IT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parametro qualità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(punti 70)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si allega,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TABELLA </a:t>
            </a:r>
            <a:r>
              <a:rPr lang="it-IT" sz="4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ESEMPLIFICATIVA PER ATTRIBUZIONE DEL PUNTEGGIO DEI PARAMETRI QUALITA</a:t>
            </a:r>
            <a:r>
              <a:rPr lang="it-IT" sz="4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’</a:t>
            </a:r>
            <a:endParaRPr lang="it-IT" sz="4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800" dirty="0">
              <a:latin typeface="Calibri"/>
              <a:ea typeface="Calibri"/>
              <a:cs typeface="Times New Roman"/>
            </a:endParaRPr>
          </a:p>
        </p:txBody>
      </p:sp>
      <p:sp>
        <p:nvSpPr>
          <p:cNvPr id="9" name="Rettangolo 8"/>
          <p:cNvSpPr/>
          <p:nvPr/>
        </p:nvSpPr>
        <p:spPr>
          <a:xfrm rot="16200000">
            <a:off x="-2493183" y="2915384"/>
            <a:ext cx="6556026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9600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QUALITA’</a:t>
            </a:r>
            <a:endParaRPr lang="it-IT" sz="9600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40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82669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r>
              <a:rPr lang="it-IT" altLang="it-IT" sz="6000" b="1" dirty="0" smtClean="0">
                <a:solidFill>
                  <a:srgbClr val="FF0000"/>
                </a:solidFill>
                <a:latin typeface="Century Gothic" pitchFamily="34" charset="0"/>
              </a:rPr>
              <a:t>CAM</a:t>
            </a:r>
            <a:endParaRPr lang="it-IT" sz="6000" b="1" dirty="0">
              <a:solidFill>
                <a:srgbClr val="FF0000"/>
              </a:solidFill>
            </a:endParaRPr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508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21509" name="Rectangle 3"/>
          <p:cNvSpPr txBox="1">
            <a:spLocks noChangeArrowheads="1"/>
          </p:cNvSpPr>
          <p:nvPr/>
        </p:nvSpPr>
        <p:spPr bwMode="auto">
          <a:xfrm>
            <a:off x="0" y="1577952"/>
            <a:ext cx="10126639" cy="4708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it-IT" altLang="it-IT" sz="4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CRITERI </a:t>
            </a:r>
            <a:r>
              <a:rPr lang="it-IT" altLang="it-IT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DI BASE: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it-IT" altLang="it-IT" sz="2800" b="1" dirty="0">
                <a:solidFill>
                  <a:srgbClr val="002060"/>
                </a:solidFill>
                <a:latin typeface="Century Gothic" pitchFamily="34" charset="0"/>
              </a:rPr>
              <a:t>Produzione degli alimenti e delle </a:t>
            </a:r>
            <a:r>
              <a:rPr lang="it-IT" altLang="it-IT" sz="2800" b="1" dirty="0" smtClean="0">
                <a:solidFill>
                  <a:srgbClr val="002060"/>
                </a:solidFill>
                <a:latin typeface="Century Gothic" pitchFamily="34" charset="0"/>
              </a:rPr>
              <a:t>bevande : </a:t>
            </a:r>
            <a:r>
              <a:rPr lang="it-IT" altLang="it-IT" sz="2800" b="1" dirty="0" smtClean="0">
                <a:solidFill>
                  <a:srgbClr val="FF0000"/>
                </a:solidFill>
                <a:latin typeface="Century Gothic" pitchFamily="34" charset="0"/>
              </a:rPr>
              <a:t>frutta, verdura, pane, polenta, pasta, riso, latte, formaggi, uova, olio extravergine: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per almeno il </a:t>
            </a:r>
            <a:r>
              <a:rPr lang="it-IT" altLang="it-IT" sz="3600" b="1" dirty="0" smtClean="0">
                <a:solidFill>
                  <a:srgbClr val="002060"/>
                </a:solidFill>
                <a:latin typeface="Century Gothic" pitchFamily="34" charset="0"/>
              </a:rPr>
              <a:t>40% BIO </a:t>
            </a:r>
            <a:r>
              <a:rPr lang="it-IT" alt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sul peso totale (</a:t>
            </a:r>
            <a:r>
              <a:rPr lang="it-IT" altLang="it-IT" sz="2000" b="1" dirty="0" smtClean="0">
                <a:solidFill>
                  <a:srgbClr val="002060"/>
                </a:solidFill>
                <a:latin typeface="Century Gothic" pitchFamily="34" charset="0"/>
              </a:rPr>
              <a:t>15% Carne, 20% Pesce MSC</a:t>
            </a:r>
            <a:r>
              <a:rPr lang="it-IT" alt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it-IT" alt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almeno </a:t>
            </a:r>
            <a:r>
              <a:rPr lang="it-IT" altLang="it-IT" sz="3600" b="1" dirty="0" smtClean="0">
                <a:solidFill>
                  <a:srgbClr val="002060"/>
                </a:solidFill>
                <a:latin typeface="Century Gothic" pitchFamily="34" charset="0"/>
              </a:rPr>
              <a:t>20% DOP IGP STG </a:t>
            </a:r>
            <a:r>
              <a:rPr lang="it-IT" alt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e Produzione </a:t>
            </a:r>
            <a:r>
              <a:rPr lang="it-IT" altLang="it-IT" sz="3600" b="1" dirty="0" smtClean="0">
                <a:solidFill>
                  <a:srgbClr val="002060"/>
                </a:solidFill>
                <a:latin typeface="Century Gothic" pitchFamily="34" charset="0"/>
              </a:rPr>
              <a:t>Integrata</a:t>
            </a:r>
            <a:r>
              <a:rPr lang="it-IT" alt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 (25% carne)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v"/>
            </a:pPr>
            <a:r>
              <a:rPr lang="it-IT" altLang="it-IT" sz="2000" b="1" dirty="0">
                <a:solidFill>
                  <a:srgbClr val="FF0000"/>
                </a:solidFill>
                <a:latin typeface="Century Gothic" pitchFamily="34" charset="0"/>
              </a:rPr>
              <a:t>e</a:t>
            </a:r>
            <a:r>
              <a:rPr lang="it-IT" alt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 Prodotti </a:t>
            </a:r>
            <a:r>
              <a:rPr lang="it-IT" altLang="it-IT" sz="3600" b="1" dirty="0" smtClean="0">
                <a:solidFill>
                  <a:srgbClr val="002060"/>
                </a:solidFill>
                <a:latin typeface="Century Gothic" pitchFamily="34" charset="0"/>
              </a:rPr>
              <a:t>Tipici e Tradizionali  </a:t>
            </a:r>
            <a:r>
              <a:rPr lang="it-IT" alt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(Elenco Nazionale dei Prodotti Agro </a:t>
            </a:r>
            <a:r>
              <a:rPr lang="it-IT" altLang="it-IT" sz="2000" b="1" dirty="0" err="1" smtClean="0">
                <a:solidFill>
                  <a:srgbClr val="FF0000"/>
                </a:solidFill>
                <a:latin typeface="Century Gothic" pitchFamily="34" charset="0"/>
              </a:rPr>
              <a:t>Alim</a:t>
            </a:r>
            <a:r>
              <a:rPr lang="it-IT" altLang="it-IT" sz="2000" b="1" dirty="0" smtClean="0">
                <a:solidFill>
                  <a:srgbClr val="FF0000"/>
                </a:solidFill>
                <a:latin typeface="Century Gothic" pitchFamily="34" charset="0"/>
              </a:rPr>
              <a:t>. Tradizionali  - Art.2 e 3 del D.M. Politiche Agricole 8.9.1999 n° 350)</a:t>
            </a:r>
            <a:endParaRPr lang="it-IT" altLang="it-IT" sz="2000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96984" y="1577952"/>
            <a:ext cx="2195016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638" y="3152786"/>
            <a:ext cx="1717343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232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82669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r>
              <a:rPr lang="it-IT" altLang="it-IT" sz="6000" b="1" dirty="0" smtClean="0">
                <a:solidFill>
                  <a:srgbClr val="FF0000"/>
                </a:solidFill>
                <a:latin typeface="Century Gothic" pitchFamily="34" charset="0"/>
              </a:rPr>
              <a:t>CAM</a:t>
            </a:r>
            <a:endParaRPr lang="it-IT" sz="6000" b="1" dirty="0">
              <a:solidFill>
                <a:srgbClr val="FF0000"/>
              </a:solidFill>
            </a:endParaRPr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1508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21509" name="Rectangle 3"/>
          <p:cNvSpPr txBox="1">
            <a:spLocks noChangeArrowheads="1"/>
          </p:cNvSpPr>
          <p:nvPr/>
        </p:nvSpPr>
        <p:spPr bwMode="auto">
          <a:xfrm>
            <a:off x="-1" y="1323832"/>
            <a:ext cx="10126639" cy="5240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lnSpc>
                <a:spcPct val="90000"/>
              </a:lnSpc>
              <a:spcBef>
                <a:spcPct val="20000"/>
              </a:spcBef>
            </a:pPr>
            <a:r>
              <a:rPr lang="it-IT" altLang="it-IT" sz="4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CRITERI </a:t>
            </a:r>
            <a:r>
              <a:rPr lang="it-IT" altLang="it-IT" sz="4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DI BASE: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it-IT" altLang="it-IT" sz="3600" b="1" i="1" u="sng" dirty="0" smtClean="0">
                <a:solidFill>
                  <a:srgbClr val="002060"/>
                </a:solidFill>
                <a:latin typeface="Century Gothic" pitchFamily="34" charset="0"/>
              </a:rPr>
              <a:t>Certificazione</a:t>
            </a:r>
            <a:r>
              <a:rPr lang="it-IT" altLang="it-IT" sz="3600" b="1" i="1" u="sng" dirty="0" smtClean="0">
                <a:latin typeface="Century Gothic" pitchFamily="34" charset="0"/>
              </a:rPr>
              <a:t> </a:t>
            </a:r>
            <a:r>
              <a:rPr lang="it-IT" altLang="it-IT" sz="36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AMBIENTALE</a:t>
            </a:r>
            <a:r>
              <a:rPr lang="it-IT" altLang="it-IT" sz="3600" b="1" i="1" u="sng" dirty="0" smtClean="0">
                <a:latin typeface="Century Gothic" pitchFamily="34" charset="0"/>
              </a:rPr>
              <a:t> </a:t>
            </a:r>
            <a:r>
              <a:rPr lang="it-IT" altLang="it-IT" sz="3600" dirty="0" smtClean="0">
                <a:latin typeface="Century Gothic" pitchFamily="34" charset="0"/>
              </a:rPr>
              <a:t> </a:t>
            </a:r>
            <a:r>
              <a:rPr lang="it-IT" altLang="it-IT" dirty="0">
                <a:latin typeface="Century Gothic" pitchFamily="34" charset="0"/>
              </a:rPr>
              <a:t>Ditta di Ristorazione </a:t>
            </a:r>
            <a:r>
              <a:rPr lang="it-IT" alt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(EMAS e/o ISO 14001:2005)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it-IT" altLang="it-IT" sz="2800" dirty="0">
                <a:latin typeface="Century Gothic" pitchFamily="34" charset="0"/>
              </a:rPr>
              <a:t>Impiego di carta-tessuto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it-IT" altLang="it-IT" sz="2800" dirty="0">
                <a:latin typeface="Century Gothic" pitchFamily="34" charset="0"/>
              </a:rPr>
              <a:t>Trasporti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it-IT" altLang="it-IT" sz="2800" dirty="0">
                <a:latin typeface="Century Gothic" pitchFamily="34" charset="0"/>
              </a:rPr>
              <a:t>Consumi energetici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it-IT" altLang="it-IT" sz="2800" dirty="0">
                <a:latin typeface="Century Gothic" pitchFamily="34" charset="0"/>
              </a:rPr>
              <a:t>Pulizie dei locali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it-IT" altLang="it-IT" sz="2800" dirty="0">
                <a:latin typeface="Century Gothic" pitchFamily="34" charset="0"/>
              </a:rPr>
              <a:t>Requisiti degli </a:t>
            </a:r>
            <a:r>
              <a:rPr lang="it-IT" altLang="it-IT" sz="2800" dirty="0" smtClean="0">
                <a:latin typeface="Century Gothic" pitchFamily="34" charset="0"/>
              </a:rPr>
              <a:t>imballaggi</a:t>
            </a:r>
            <a:endParaRPr lang="it-IT" altLang="it-IT" sz="2800" dirty="0"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it-IT" altLang="it-IT" sz="2800" dirty="0">
                <a:latin typeface="Century Gothic" pitchFamily="34" charset="0"/>
              </a:rPr>
              <a:t>Gestione dei rifiuti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Wingdings" panose="05000000000000000000" pitchFamily="2" charset="2"/>
              <a:buChar char="q"/>
            </a:pPr>
            <a:r>
              <a:rPr lang="it-IT" altLang="it-IT" sz="4400" b="1" dirty="0">
                <a:solidFill>
                  <a:srgbClr val="FF0000"/>
                </a:solidFill>
                <a:latin typeface="Century Gothic" pitchFamily="34" charset="0"/>
              </a:rPr>
              <a:t>Informazioni agli utenti</a:t>
            </a:r>
          </a:p>
        </p:txBody>
      </p:sp>
      <p:pic>
        <p:nvPicPr>
          <p:cNvPr id="215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96984" y="1577952"/>
            <a:ext cx="2195016" cy="385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6638" y="3152786"/>
            <a:ext cx="1717343" cy="966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331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7021" y="0"/>
            <a:ext cx="9776346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r>
              <a:rPr lang="it-IT" altLang="it-IT" sz="5300" b="1" dirty="0" smtClean="0">
                <a:solidFill>
                  <a:srgbClr val="FF0000"/>
                </a:solidFill>
                <a:latin typeface="Century Gothic" pitchFamily="34" charset="0"/>
              </a:rPr>
              <a:t>CAM</a:t>
            </a:r>
            <a:endParaRPr lang="it-IT" sz="5300" b="1" dirty="0">
              <a:solidFill>
                <a:srgbClr val="FF0000"/>
              </a:solidFill>
            </a:endParaRPr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531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22532" name="Rectangle 3"/>
          <p:cNvSpPr txBox="1">
            <a:spLocks noChangeArrowheads="1"/>
          </p:cNvSpPr>
          <p:nvPr/>
        </p:nvSpPr>
        <p:spPr bwMode="auto">
          <a:xfrm>
            <a:off x="341194" y="1203962"/>
            <a:ext cx="9007522" cy="518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endParaRPr lang="it-IT" altLang="it-IT" sz="8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it-IT" altLang="it-IT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CRITERI PREMIANTI:</a:t>
            </a:r>
            <a:endParaRPr lang="it-IT" altLang="it-IT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it-IT" altLang="it-IT" sz="2400" b="1" dirty="0" smtClean="0">
                <a:solidFill>
                  <a:srgbClr val="002060"/>
                </a:solidFill>
                <a:latin typeface="Century Gothic" pitchFamily="34" charset="0"/>
              </a:rPr>
              <a:t>Produzioni </a:t>
            </a:r>
            <a:r>
              <a:rPr lang="it-IT" altLang="it-IT" sz="2400" b="1" dirty="0">
                <a:solidFill>
                  <a:srgbClr val="002060"/>
                </a:solidFill>
                <a:latin typeface="Century Gothic" pitchFamily="34" charset="0"/>
              </a:rPr>
              <a:t>degli </a:t>
            </a:r>
            <a:r>
              <a:rPr lang="it-IT" altLang="it-IT" sz="3600" b="1" dirty="0">
                <a:solidFill>
                  <a:srgbClr val="002060"/>
                </a:solidFill>
                <a:latin typeface="Century Gothic" pitchFamily="34" charset="0"/>
              </a:rPr>
              <a:t>alimenti</a:t>
            </a:r>
            <a:r>
              <a:rPr lang="it-IT" altLang="it-IT" sz="2400" b="1" dirty="0">
                <a:solidFill>
                  <a:srgbClr val="002060"/>
                </a:solidFill>
                <a:latin typeface="Century Gothic" pitchFamily="34" charset="0"/>
              </a:rPr>
              <a:t> e delle </a:t>
            </a:r>
            <a:r>
              <a:rPr lang="it-IT" altLang="it-IT" sz="2400" b="1" dirty="0" smtClean="0">
                <a:solidFill>
                  <a:srgbClr val="002060"/>
                </a:solidFill>
                <a:latin typeface="Century Gothic" pitchFamily="34" charset="0"/>
              </a:rPr>
              <a:t>bevande: </a:t>
            </a: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it-IT" altLang="it-IT" sz="1100" b="1" dirty="0" smtClean="0">
              <a:solidFill>
                <a:srgbClr val="002060"/>
              </a:solidFill>
              <a:latin typeface="Century Gothic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r>
              <a:rPr lang="it-IT" altLang="it-IT" sz="2400" b="1" dirty="0" smtClean="0">
                <a:solidFill>
                  <a:srgbClr val="002060"/>
                </a:solidFill>
                <a:latin typeface="Century Gothic" pitchFamily="34" charset="0"/>
              </a:rPr>
              <a:t>(</a:t>
            </a:r>
            <a:r>
              <a:rPr lang="it-IT" altLang="it-IT" sz="2400" b="1" dirty="0" smtClean="0">
                <a:solidFill>
                  <a:srgbClr val="002060"/>
                </a:solidFill>
                <a:latin typeface="Century Gothic" pitchFamily="34" charset="0"/>
              </a:rPr>
              <a:t>punteggi proporzionali alla quota di alimenti con le caratteristiche previste </a:t>
            </a:r>
            <a:r>
              <a:rPr lang="it-IT" altLang="it-IT" sz="4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oltre i CRITERI BASE</a:t>
            </a:r>
            <a:r>
              <a:rPr lang="it-IT" altLang="it-IT" sz="2400" b="1" dirty="0" smtClean="0">
                <a:solidFill>
                  <a:srgbClr val="002060"/>
                </a:solidFill>
                <a:latin typeface="Century Gothic" pitchFamily="34" charset="0"/>
              </a:rPr>
              <a:t>) </a:t>
            </a:r>
          </a:p>
          <a:p>
            <a:pPr lvl="0" algn="ctr"/>
            <a:endParaRPr lang="it-IT" altLang="zh-CN" sz="8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lvl="0" algn="ctr"/>
            <a:r>
              <a:rPr lang="it-IT" altLang="zh-CN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Espresso </a:t>
            </a:r>
            <a:r>
              <a:rPr lang="it-IT" altLang="zh-CN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 % di peso sul totale, </a:t>
            </a:r>
          </a:p>
          <a:p>
            <a:pPr lvl="0" algn="ctr"/>
            <a:r>
              <a:rPr lang="it-IT" altLang="zh-CN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calcolato sul menu </a:t>
            </a:r>
          </a:p>
          <a:p>
            <a:pPr lvl="0" algn="ctr"/>
            <a:r>
              <a:rPr lang="it-IT" altLang="zh-CN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proposto dall’ente appaltante </a:t>
            </a:r>
          </a:p>
          <a:p>
            <a:pPr lvl="0" algn="ctr"/>
            <a:r>
              <a:rPr lang="it-IT" altLang="zh-CN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o su quello dell’anno precedente</a:t>
            </a:r>
            <a:endParaRPr lang="it-IT" altLang="it-IT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algn="ctr">
              <a:lnSpc>
                <a:spcPct val="90000"/>
              </a:lnSpc>
              <a:spcBef>
                <a:spcPct val="20000"/>
              </a:spcBef>
            </a:pPr>
            <a:endParaRPr lang="it-IT" altLang="it-IT" sz="2400" b="1" dirty="0" smtClean="0">
              <a:solidFill>
                <a:srgbClr val="002060"/>
              </a:solidFill>
              <a:latin typeface="Century Gothic" pitchFamily="34" charset="0"/>
            </a:endParaRP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85110" y="4181"/>
            <a:ext cx="2806890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33211" y="1589963"/>
            <a:ext cx="1910687" cy="107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8" name="Picture 2" descr="Risultati immagini per spesa alimenti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1117" y="3795557"/>
            <a:ext cx="2700883" cy="2599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928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87021" y="0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sz="4000" b="1" dirty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r>
              <a:rPr lang="it-IT" altLang="it-IT" sz="5300" b="1" dirty="0" smtClean="0">
                <a:solidFill>
                  <a:srgbClr val="FF0000"/>
                </a:solidFill>
                <a:latin typeface="Century Gothic" pitchFamily="34" charset="0"/>
              </a:rPr>
              <a:t>CAM</a:t>
            </a:r>
            <a:endParaRPr lang="it-IT" sz="5300" b="1" dirty="0">
              <a:solidFill>
                <a:srgbClr val="FF0000"/>
              </a:solidFill>
            </a:endParaRPr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2531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22532" name="Rectangle 3"/>
          <p:cNvSpPr txBox="1">
            <a:spLocks noChangeArrowheads="1"/>
          </p:cNvSpPr>
          <p:nvPr/>
        </p:nvSpPr>
        <p:spPr bwMode="auto">
          <a:xfrm>
            <a:off x="0" y="1203962"/>
            <a:ext cx="9348716" cy="4964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endParaRPr lang="it-IT" altLang="it-IT" sz="8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</a:pPr>
            <a:r>
              <a:rPr lang="it-IT" altLang="it-IT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CRITERI PREMIANTI:</a:t>
            </a:r>
            <a:endParaRPr lang="it-IT" altLang="it-IT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it-IT" altLang="it-IT" sz="2000" dirty="0" smtClean="0"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altLang="it-IT" sz="2000" dirty="0" smtClean="0">
                <a:latin typeface="Century Gothic" pitchFamily="34" charset="0"/>
              </a:rPr>
              <a:t>Carbon </a:t>
            </a:r>
            <a:r>
              <a:rPr lang="it-IT" altLang="it-IT" sz="2000" dirty="0" err="1" smtClean="0">
                <a:latin typeface="Century Gothic" pitchFamily="34" charset="0"/>
              </a:rPr>
              <a:t>Footprint</a:t>
            </a:r>
            <a:endParaRPr lang="it-IT" altLang="it-IT" sz="2000" dirty="0"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it-IT" altLang="it-IT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altLang="it-IT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Destinazione </a:t>
            </a:r>
            <a:r>
              <a:rPr lang="it-IT" altLang="it-IT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di cibo non </a:t>
            </a:r>
            <a:r>
              <a:rPr lang="it-IT" altLang="it-IT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somministrato </a:t>
            </a:r>
            <a:r>
              <a:rPr lang="it-IT" altLang="it-IT" sz="4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(ALLEGATO 8)</a:t>
            </a:r>
            <a:endParaRPr lang="it-IT" altLang="it-IT" sz="4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it-IT" altLang="it-IT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altLang="it-IT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Requisiti </a:t>
            </a:r>
            <a:r>
              <a:rPr lang="it-IT" altLang="it-IT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dei prodotti </a:t>
            </a:r>
            <a:r>
              <a:rPr lang="it-IT" altLang="it-IT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esotici </a:t>
            </a:r>
            <a:r>
              <a:rPr lang="it-IT" altLang="it-IT" sz="2000" dirty="0" smtClean="0">
                <a:latin typeface="Century Gothic" pitchFamily="34" charset="0"/>
              </a:rPr>
              <a:t>(BIO e EQUO E SOLIDALE)</a:t>
            </a:r>
            <a:endParaRPr lang="it-IT" altLang="it-IT" sz="2000" dirty="0"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altLang="it-IT" sz="2000" dirty="0">
                <a:latin typeface="Century Gothic" pitchFamily="34" charset="0"/>
              </a:rPr>
              <a:t>Trasporti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it-IT" altLang="it-IT" sz="2000" b="1" i="1" u="sn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altLang="it-IT" sz="2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Prossimità </a:t>
            </a:r>
            <a:r>
              <a:rPr lang="it-IT" altLang="it-IT" sz="2000" b="1" i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tra il luogo di cottura e consumo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it-IT" altLang="it-IT" sz="2000" dirty="0" smtClean="0">
              <a:latin typeface="Century Gothic" pitchFamily="34" charset="0"/>
            </a:endParaRP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it-IT" altLang="it-IT" sz="2000" dirty="0" smtClean="0">
                <a:latin typeface="Century Gothic" pitchFamily="34" charset="0"/>
              </a:rPr>
              <a:t>Riduzione </a:t>
            </a:r>
            <a:r>
              <a:rPr lang="it-IT" altLang="it-IT" sz="2000" dirty="0">
                <a:latin typeface="Century Gothic" pitchFamily="34" charset="0"/>
              </a:rPr>
              <a:t>del rumore</a:t>
            </a:r>
          </a:p>
        </p:txBody>
      </p:sp>
      <p:pic>
        <p:nvPicPr>
          <p:cNvPr id="2253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48716" y="1674552"/>
            <a:ext cx="2806890" cy="4249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4500" y="3207224"/>
            <a:ext cx="1910687" cy="1078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6212" y="2150253"/>
            <a:ext cx="1596479" cy="717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2692" y="2150254"/>
            <a:ext cx="1177120" cy="717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470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63264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554038" y="1400759"/>
            <a:ext cx="1093185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6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TABELLA </a:t>
            </a:r>
            <a:r>
              <a:rPr lang="it-IT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ESEMPLIFICATIVA PER ATTRIBUZIONE DEL PUNTEGGIO DEI PARAMETRI QUALITA’</a:t>
            </a:r>
            <a:endParaRPr lang="it-IT" sz="6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050546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olo 1"/>
          <p:cNvSpPr>
            <a:spLocks noGrp="1"/>
          </p:cNvSpPr>
          <p:nvPr>
            <p:ph type="title"/>
          </p:nvPr>
        </p:nvSpPr>
        <p:spPr>
          <a:xfrm>
            <a:off x="650875" y="65563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GRIGLIA PARAMETRI QUALITA’ </a:t>
            </a:r>
            <a:r>
              <a:rPr lang="it-IT" alt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70 PUNTI</a:t>
            </a:r>
            <a:endParaRPr lang="it-IT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56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pic>
        <p:nvPicPr>
          <p:cNvPr id="25604" name="Picture 27" descr="Risultato immagine per criteri ambientali minimi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131425" y="4949825"/>
            <a:ext cx="1908175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25"/>
          <p:cNvSpPr txBox="1">
            <a:spLocks noChangeArrowheads="1"/>
          </p:cNvSpPr>
          <p:nvPr/>
        </p:nvSpPr>
        <p:spPr bwMode="auto">
          <a:xfrm>
            <a:off x="989012" y="2085975"/>
            <a:ext cx="5302605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Distanza dal centro cottura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Certificazioni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Addetti alla produzione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4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Derrate </a:t>
            </a:r>
            <a:r>
              <a:rPr lang="it-IT" altLang="it-IT" sz="4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alimentari       (30 PUNTI)</a:t>
            </a:r>
            <a:endParaRPr lang="it-IT" altLang="it-IT" sz="4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Fornitori</a:t>
            </a:r>
          </a:p>
        </p:txBody>
      </p:sp>
      <p:sp>
        <p:nvSpPr>
          <p:cNvPr id="25606" name="Text Box 28"/>
          <p:cNvSpPr txBox="1">
            <a:spLocks noChangeArrowheads="1"/>
          </p:cNvSpPr>
          <p:nvPr/>
        </p:nvSpPr>
        <p:spPr bwMode="auto">
          <a:xfrm>
            <a:off x="6661150" y="2085975"/>
            <a:ext cx="4533900" cy="375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Cicli di lavorazione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Mezzi di trasporto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Educazione alimentare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Gradimento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Anti-spreco</a:t>
            </a:r>
          </a:p>
          <a:p>
            <a:pPr marL="342900" indent="-342900">
              <a:spcBef>
                <a:spcPct val="50000"/>
              </a:spcBef>
              <a:buFont typeface="Arial" charset="0"/>
              <a:buChar char="•"/>
            </a:pPr>
            <a:r>
              <a:rPr lang="it-IT" altLang="it-IT" sz="2800" b="1" dirty="0">
                <a:solidFill>
                  <a:srgbClr val="FF0000"/>
                </a:solidFill>
                <a:latin typeface="Century Gothic" pitchFamily="34" charset="0"/>
              </a:rPr>
              <a:t>Distribuzione </a:t>
            </a:r>
          </a:p>
        </p:txBody>
      </p:sp>
    </p:spTree>
    <p:extLst>
      <p:ext uri="{BB962C8B-B14F-4D97-AF65-F5344CB8AC3E}">
        <p14:creationId xmlns:p14="http://schemas.microsoft.com/office/powerpoint/2010/main" val="233093198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olo 1"/>
          <p:cNvSpPr>
            <a:spLocks noGrp="1"/>
          </p:cNvSpPr>
          <p:nvPr>
            <p:ph type="title"/>
          </p:nvPr>
        </p:nvSpPr>
        <p:spPr>
          <a:xfrm>
            <a:off x="650875" y="65563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6627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11" name="Group 7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3039939"/>
              </p:ext>
            </p:extLst>
          </p:nvPr>
        </p:nvGraphicFramePr>
        <p:xfrm>
          <a:off x="1966913" y="1806575"/>
          <a:ext cx="8229600" cy="2743200"/>
        </p:xfrm>
        <a:graphic>
          <a:graphicData uri="http://schemas.openxmlformats.org/drawingml/2006/table">
            <a:tbl>
              <a:tblPr/>
              <a:tblGrid>
                <a:gridCol w="3827462"/>
                <a:gridCol w="719138"/>
                <a:gridCol w="3683000"/>
              </a:tblGrid>
              <a:tr h="50482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DISTANZA DAL CENTRO COTTURA E</a:t>
                      </a: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</a:t>
                      </a: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TEMPI DI CONSEGNA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7626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Distanza dal centro cottura e tempo di consegna, riferito al plesso scolastico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Distanza: più di 30 km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Tempo: più di  45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min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charset="0"/>
                        </a:rPr>
                        <a:t>Distanza: Tra 29 e 15 km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200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charset="0"/>
                        </a:rPr>
                        <a:t>Tempo: tra 45 e 20 </a:t>
                      </a:r>
                      <a:r>
                        <a:rPr lang="it-IT" sz="2000" kern="1200" dirty="0" err="1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Arial" charset="0"/>
                        </a:rPr>
                        <a:t>min</a:t>
                      </a: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it-IT" sz="2000" dirty="0" smtClean="0">
                          <a:effectLst/>
                          <a:latin typeface="Century Gothic"/>
                          <a:ea typeface="Calibri"/>
                          <a:cs typeface="Verdana"/>
                        </a:rPr>
                        <a:t>Distanza: meno di 15 km  Tempo: meno di 20 </a:t>
                      </a:r>
                      <a:r>
                        <a:rPr lang="it-IT" sz="2000" dirty="0" err="1" smtClean="0">
                          <a:effectLst/>
                          <a:latin typeface="Century Gothic"/>
                          <a:ea typeface="Calibri"/>
                          <a:cs typeface="Verdana"/>
                        </a:rPr>
                        <a:t>min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646" name="Rettangolo 2"/>
          <p:cNvSpPr>
            <a:spLocks noChangeArrowheads="1"/>
          </p:cNvSpPr>
          <p:nvPr/>
        </p:nvSpPr>
        <p:spPr bwMode="auto">
          <a:xfrm>
            <a:off x="1108075" y="4860925"/>
            <a:ext cx="10404475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 dirty="0">
                <a:latin typeface="Century Gothic" pitchFamily="34" charset="0"/>
              </a:rPr>
              <a:t>Sia le distanze che i tempi di consegna ai plessi scolastici verranno calcolati sulla media delle distanze e dei tempi di consegna ai vari plessi.</a:t>
            </a:r>
          </a:p>
          <a:p>
            <a:endParaRPr lang="it-IT" sz="1600" dirty="0">
              <a:latin typeface="Century Gothic" pitchFamily="34" charset="0"/>
            </a:endParaRPr>
          </a:p>
          <a:p>
            <a:r>
              <a:rPr lang="it-IT" sz="1600" dirty="0">
                <a:latin typeface="Century Gothic" pitchFamily="34" charset="0"/>
              </a:rPr>
              <a:t>Le distanze  e i tempi devono essere calcolati con il metodo specificato nel capitolato d’appalto.</a:t>
            </a:r>
          </a:p>
          <a:p>
            <a:endParaRPr lang="it-IT" sz="1600" dirty="0">
              <a:latin typeface="Century Gothic" pitchFamily="34" charset="0"/>
            </a:endParaRPr>
          </a:p>
          <a:p>
            <a:r>
              <a:rPr lang="it-IT" sz="1600" dirty="0">
                <a:latin typeface="Century Gothic" pitchFamily="34" charset="0"/>
              </a:rPr>
              <a:t>In presenza di sistema misto(</a:t>
            </a:r>
            <a:r>
              <a:rPr lang="it-IT" sz="1600" dirty="0" err="1">
                <a:latin typeface="Century Gothic" pitchFamily="34" charset="0"/>
              </a:rPr>
              <a:t>cook</a:t>
            </a:r>
            <a:r>
              <a:rPr lang="it-IT" sz="1600" dirty="0">
                <a:latin typeface="Century Gothic" pitchFamily="34" charset="0"/>
              </a:rPr>
              <a:t> and </a:t>
            </a:r>
            <a:r>
              <a:rPr lang="it-IT" sz="1600" dirty="0" err="1">
                <a:latin typeface="Century Gothic" pitchFamily="34" charset="0"/>
              </a:rPr>
              <a:t>chille</a:t>
            </a:r>
            <a:r>
              <a:rPr lang="it-IT" sz="1600" dirty="0">
                <a:latin typeface="Century Gothic" pitchFamily="34" charset="0"/>
              </a:rPr>
              <a:t> fresco-caldo), il punteggio sarà calcolato sul sistema fresco-caldo.</a:t>
            </a:r>
          </a:p>
        </p:txBody>
      </p:sp>
      <p:pic>
        <p:nvPicPr>
          <p:cNvPr id="7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3404501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olo 1"/>
          <p:cNvSpPr>
            <a:spLocks noGrp="1"/>
          </p:cNvSpPr>
          <p:nvPr>
            <p:ph type="title"/>
          </p:nvPr>
        </p:nvSpPr>
        <p:spPr>
          <a:xfrm>
            <a:off x="831850" y="33178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7651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7" name="Group 6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016099"/>
              </p:ext>
            </p:extLst>
          </p:nvPr>
        </p:nvGraphicFramePr>
        <p:xfrm>
          <a:off x="1758950" y="1201738"/>
          <a:ext cx="8825346" cy="5286721"/>
        </p:xfrm>
        <a:graphic>
          <a:graphicData uri="http://schemas.openxmlformats.org/drawingml/2006/table">
            <a:tbl>
              <a:tblPr/>
              <a:tblGrid>
                <a:gridCol w="4181144"/>
                <a:gridCol w="1157646"/>
                <a:gridCol w="3486556"/>
              </a:tblGrid>
              <a:tr h="62391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CERTIFICAZIONI </a:t>
                      </a:r>
                      <a:r>
                        <a:rPr kumimoji="0" lang="it-IT" altLang="it-IT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</a:t>
                      </a: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                         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6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431800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Documentazione attestante il possesso delle certificazioni </a:t>
                      </a: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ISO 22000:2005 e ISO 22005:2008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Nessuna certificazione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0.5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ISO 22000:2005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ISO 22000:2005 + ISO 22005:2008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6042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 </a:t>
                      </a:r>
                      <a:r>
                        <a:rPr kumimoji="0" lang="it-IT" alt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ISO 22000:2005 + ISO 22005:2008 sia ditta di ristorazione (sede centrale) che centro cottura (centro di produzione pasti)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75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Possesso di certificazioni </a:t>
                      </a: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AMBIENTALI (ISO 14001:2015 ed EMAS)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</a:t>
                      </a:r>
                      <a:r>
                        <a:rPr kumimoji="0" lang="it-IT" alt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Possesso di certificazione EMAS o ISO 14001:2015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794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Possesso di entrambe le certificazioni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991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Possesso del marchio </a:t>
                      </a: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ECOLABEL </a:t>
                      </a: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per almeno il 30% dei prodotti per la pulizia dei locali e disinfezione e della carta tessuto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746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</a:t>
                      </a:r>
                      <a:r>
                        <a:rPr kumimoji="0" lang="it-IT" altLang="it-IT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613" y="3063306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1607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238"/>
            <a:ext cx="3810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9276"/>
            <a:ext cx="4926841" cy="591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4821" name="CasellaDiTesto 12"/>
          <p:cNvSpPr txBox="1">
            <a:spLocks noChangeArrowheads="1"/>
          </p:cNvSpPr>
          <p:nvPr/>
        </p:nvSpPr>
        <p:spPr bwMode="auto">
          <a:xfrm rot="-956072">
            <a:off x="57808" y="2645124"/>
            <a:ext cx="500879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it-IT" sz="3600" b="1" dirty="0">
                <a:solidFill>
                  <a:srgbClr val="0000FF"/>
                </a:solidFill>
                <a:latin typeface="Arial Black" pitchFamily="34" charset="0"/>
                <a:ea typeface="ＭＳ Ｐゴシック" pitchFamily="34" charset="-128"/>
              </a:rPr>
              <a:t>NUOVO PRP </a:t>
            </a:r>
          </a:p>
          <a:p>
            <a:pPr algn="ctr" eaLnBrk="1" hangingPunct="1"/>
            <a:r>
              <a:rPr lang="it-IT" sz="3600" b="1" dirty="0">
                <a:solidFill>
                  <a:srgbClr val="0000FF"/>
                </a:solidFill>
                <a:latin typeface="Arial Black" pitchFamily="34" charset="0"/>
                <a:ea typeface="ＭＳ Ｐゴシック" pitchFamily="34" charset="-128"/>
              </a:rPr>
              <a:t>2014 - 2018</a:t>
            </a:r>
          </a:p>
          <a:p>
            <a:pPr algn="ctr" eaLnBrk="1" hangingPunct="1"/>
            <a:r>
              <a:rPr lang="it-IT" sz="2000" b="1" dirty="0">
                <a:solidFill>
                  <a:srgbClr val="0000FF"/>
                </a:solidFill>
                <a:latin typeface="Arial Black" pitchFamily="34" charset="0"/>
                <a:ea typeface="ＭＳ Ｐゴシック" pitchFamily="34" charset="-128"/>
              </a:rPr>
              <a:t>DRG 749 del 14.5.15</a:t>
            </a:r>
            <a:r>
              <a:rPr lang="it-IT" sz="800" b="1" dirty="0">
                <a:solidFill>
                  <a:srgbClr val="0000FF"/>
                </a:solidFill>
                <a:latin typeface="Aharoni" pitchFamily="2" charset="-79"/>
                <a:ea typeface="ＭＳ Ｐゴシック" pitchFamily="34" charset="-128"/>
              </a:rPr>
              <a:t> </a:t>
            </a:r>
          </a:p>
          <a:p>
            <a:pPr algn="ctr" eaLnBrk="1" hangingPunct="1"/>
            <a:endParaRPr lang="it-IT" sz="800" b="1" dirty="0">
              <a:solidFill>
                <a:srgbClr val="10339A"/>
              </a:solidFill>
              <a:latin typeface="Aharoni" pitchFamily="2" charset="-79"/>
              <a:ea typeface="ＭＳ Ｐゴシック" pitchFamily="34" charset="-128"/>
            </a:endParaRPr>
          </a:p>
        </p:txBody>
      </p:sp>
      <p:sp>
        <p:nvSpPr>
          <p:cNvPr id="59401" name="Oval 3"/>
          <p:cNvSpPr>
            <a:spLocks noChangeArrowheads="1"/>
          </p:cNvSpPr>
          <p:nvPr/>
        </p:nvSpPr>
        <p:spPr bwMode="auto">
          <a:xfrm>
            <a:off x="-12700" y="1844675"/>
            <a:ext cx="1981200" cy="43180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>
              <a:solidFill>
                <a:srgbClr val="00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817660" y="1114"/>
            <a:ext cx="730449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5000" dirty="0">
                <a:solidFill>
                  <a:srgbClr val="7030A0"/>
                </a:solidFill>
                <a:latin typeface="Arial Black" panose="020B0A04020102020204" pitchFamily="34" charset="0"/>
              </a:rPr>
              <a:t>1N</a:t>
            </a:r>
          </a:p>
          <a:p>
            <a:pPr algn="ctr">
              <a:defRPr/>
            </a:pPr>
            <a:r>
              <a:rPr lang="it-IT" sz="2400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Programma per la promozione di una </a:t>
            </a:r>
            <a:r>
              <a:rPr lang="it-IT" sz="4400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corretta</a:t>
            </a:r>
            <a:r>
              <a:rPr lang="it-IT" sz="5400" i="1" u="sng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 </a:t>
            </a:r>
            <a:r>
              <a:rPr lang="it-IT" sz="4400" i="1" u="sng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alimentazione</a:t>
            </a:r>
            <a:endParaRPr lang="it-IT" sz="4400" i="1" u="sng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817660" y="3547282"/>
            <a:ext cx="7304491" cy="30162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122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10C</a:t>
            </a:r>
            <a:endParaRPr lang="it-IT" sz="12200" dirty="0">
              <a:solidFill>
                <a:srgbClr val="FF0101"/>
              </a:solidFill>
              <a:latin typeface="Arial Black" panose="020B0A04020102020204" pitchFamily="34" charset="0"/>
            </a:endParaRPr>
          </a:p>
          <a:p>
            <a:pPr algn="ctr">
              <a:defRPr/>
            </a:pPr>
            <a:r>
              <a:rPr lang="it-IT" sz="2400" u="sng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Approccio intersettoriale sulla </a:t>
            </a:r>
            <a:r>
              <a:rPr lang="it-IT" sz="4400" u="sng" dirty="0" smtClean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celiachia </a:t>
            </a:r>
            <a:r>
              <a:rPr lang="it-IT" sz="2400" u="sng" dirty="0" smtClean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 </a:t>
            </a:r>
            <a:r>
              <a:rPr lang="it-IT" sz="2400" u="sng" dirty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altre </a:t>
            </a:r>
            <a:r>
              <a:rPr lang="it-IT" sz="4400" u="sng" dirty="0" smtClean="0">
                <a:solidFill>
                  <a:srgbClr val="FF010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allergie</a:t>
            </a:r>
            <a:endParaRPr lang="it-IT" sz="2200" u="sng" dirty="0">
              <a:solidFill>
                <a:srgbClr val="FF010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204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4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401" grpId="0" animBg="1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olo 1"/>
          <p:cNvSpPr>
            <a:spLocks noGrp="1"/>
          </p:cNvSpPr>
          <p:nvPr>
            <p:ph type="title"/>
          </p:nvPr>
        </p:nvSpPr>
        <p:spPr>
          <a:xfrm>
            <a:off x="692150" y="40163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867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10" name="Group 7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0031055"/>
              </p:ext>
            </p:extLst>
          </p:nvPr>
        </p:nvGraphicFramePr>
        <p:xfrm>
          <a:off x="2092325" y="1373188"/>
          <a:ext cx="8229600" cy="4609402"/>
        </p:xfrm>
        <a:graphic>
          <a:graphicData uri="http://schemas.openxmlformats.org/drawingml/2006/table">
            <a:tbl>
              <a:tblPr/>
              <a:tblGrid>
                <a:gridCol w="2951162"/>
                <a:gridCol w="792163"/>
                <a:gridCol w="1800225"/>
                <a:gridCol w="792162"/>
                <a:gridCol w="1893888"/>
              </a:tblGrid>
              <a:tr h="498475">
                <a:tc gridSpan="5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ADDETTI ALLA PRODUZIONE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44538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effectLst/>
                          <a:latin typeface="Century Gothic"/>
                          <a:ea typeface="Calibri"/>
                          <a:cs typeface="Verdana"/>
                        </a:rPr>
                        <a:t>Autocertificazione sul n° medio annuo di addetti alla produzione impiegati nel centro di cottura</a:t>
                      </a:r>
                      <a:r>
                        <a:rPr lang="it-IT" sz="1800" dirty="0" smtClean="0">
                          <a:effectLst/>
                          <a:latin typeface="Century Gothic"/>
                          <a:ea typeface="Calibri"/>
                          <a:cs typeface="Verdana"/>
                        </a:rPr>
                        <a:t> destinato a fornire il servizio in oggetto, indicando il rapporto tra il n° degli addetti e il n° dei pasti prodotti/giorno. </a:t>
                      </a:r>
                      <a:endParaRPr lang="it-IT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800" b="1" dirty="0" smtClean="0">
                          <a:effectLst/>
                          <a:latin typeface="Century Gothic"/>
                          <a:ea typeface="Calibri"/>
                          <a:cs typeface="Verdana"/>
                        </a:rPr>
                        <a:t> </a:t>
                      </a:r>
                      <a:endParaRPr lang="it-IT" sz="2400" dirty="0" smtClean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SISTEMA FRESCO/CALDO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COOK AND CHILL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8270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un addetto produce più di 80 pasti/die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un addetto produce più di 400 pasti/die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Un addetto produce tra 60 e 80 pasti/die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Un addetto produce tra 300 e 400 pasti/die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487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Un addetto produce meno di 60 pasti/die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Un addetto produce meno di 300 pasti/die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8705" name="CasellaDiTesto 1"/>
          <p:cNvSpPr txBox="1">
            <a:spLocks noChangeArrowheads="1"/>
          </p:cNvSpPr>
          <p:nvPr/>
        </p:nvSpPr>
        <p:spPr bwMode="auto">
          <a:xfrm>
            <a:off x="1520825" y="6122988"/>
            <a:ext cx="9853613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1600">
                <a:solidFill>
                  <a:srgbClr val="000000"/>
                </a:solidFill>
                <a:latin typeface="Century Gothic" pitchFamily="34" charset="0"/>
                <a:ea typeface="Calibri" pitchFamily="34" charset="0"/>
                <a:cs typeface="Verdana" pitchFamily="34" charset="0"/>
              </a:rPr>
              <a:t>In presenza di sistema misto, ad esempio PRIMI PIATTI sistema fresco caldo e SECONDI PIATTI sistema cook and chill si privilegia il conteggio previsto per il fresco/caldo</a:t>
            </a:r>
            <a:endParaRPr lang="it-IT" altLang="it-IT" sz="2000">
              <a:solidFill>
                <a:srgbClr val="000000"/>
              </a:solidFill>
              <a:latin typeface="Century Gothic" pitchFamily="34" charset="0"/>
              <a:ea typeface="Calibri" pitchFamily="34" charset="0"/>
              <a:cs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olo 1"/>
          <p:cNvSpPr>
            <a:spLocks noGrp="1"/>
          </p:cNvSpPr>
          <p:nvPr>
            <p:ph type="title"/>
          </p:nvPr>
        </p:nvSpPr>
        <p:spPr>
          <a:xfrm>
            <a:off x="692150" y="40163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9699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7" name="Group 8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9346995"/>
              </p:ext>
            </p:extLst>
          </p:nvPr>
        </p:nvGraphicFramePr>
        <p:xfrm>
          <a:off x="1731963" y="1743075"/>
          <a:ext cx="8783781" cy="3463926"/>
        </p:xfrm>
        <a:graphic>
          <a:graphicData uri="http://schemas.openxmlformats.org/drawingml/2006/table">
            <a:tbl>
              <a:tblPr/>
              <a:tblGrid>
                <a:gridCol w="5153892"/>
                <a:gridCol w="942109"/>
                <a:gridCol w="2687780"/>
              </a:tblGrid>
              <a:tr h="50323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DERRATE ALIMENTARI        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30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31838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Frutta, verdura e ortaggi, legumi, cereali, pane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e prodotti da forno, pasta, riso, farina, patate, polenta, pomodori e prodotti trasformati, formaggio, latte, yogurt, uova, olio extravergine d’oliva, provenienti da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produzione biologica  BIO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(Reg. 843/2007/CE).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≤ 40%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216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4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072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7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9721" name="Rettangolo 3"/>
          <p:cNvSpPr>
            <a:spLocks noChangeArrowheads="1"/>
          </p:cNvSpPr>
          <p:nvPr/>
        </p:nvSpPr>
        <p:spPr bwMode="auto">
          <a:xfrm>
            <a:off x="1690688" y="5267325"/>
            <a:ext cx="69818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zh-CN" b="1" dirty="0">
                <a:solidFill>
                  <a:srgbClr val="FF0000"/>
                </a:solidFill>
                <a:latin typeface="Century Gothic" pitchFamily="34" charset="0"/>
              </a:rPr>
              <a:t>Espresso In percentuale di peso sul totale, calcolato sul menù proposto dall’ente appaltante o su quello dell’anno precedente</a:t>
            </a:r>
            <a:endParaRPr lang="it-IT" altLang="it-IT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29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72513" y="5314950"/>
            <a:ext cx="1835150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561" y="4249737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195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olo 1"/>
          <p:cNvSpPr>
            <a:spLocks noGrp="1"/>
          </p:cNvSpPr>
          <p:nvPr>
            <p:ph type="title"/>
          </p:nvPr>
        </p:nvSpPr>
        <p:spPr>
          <a:xfrm>
            <a:off x="692150" y="40163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3072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prstClr val="white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0724" name="Rettangolo 3"/>
          <p:cNvSpPr>
            <a:spLocks noChangeArrowheads="1"/>
          </p:cNvSpPr>
          <p:nvPr/>
        </p:nvSpPr>
        <p:spPr bwMode="auto">
          <a:xfrm>
            <a:off x="1690688" y="5267325"/>
            <a:ext cx="552608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zh-CN" b="1" dirty="0">
                <a:solidFill>
                  <a:srgbClr val="FF0000"/>
                </a:solidFill>
                <a:latin typeface="Century Gothic" pitchFamily="34" charset="0"/>
              </a:rPr>
              <a:t>Espresso In percentuale di peso sul totale, calcolato sul menù proposto dall’ente appaltante o su quello dell’anno precedente</a:t>
            </a:r>
            <a:endParaRPr lang="it-IT" altLang="it-IT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aphicFrame>
        <p:nvGraphicFramePr>
          <p:cNvPr id="10" name="Group 8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79826853"/>
              </p:ext>
            </p:extLst>
          </p:nvPr>
        </p:nvGraphicFramePr>
        <p:xfrm>
          <a:off x="1690688" y="1712913"/>
          <a:ext cx="8826068" cy="3216527"/>
        </p:xfrm>
        <a:graphic>
          <a:graphicData uri="http://schemas.openxmlformats.org/drawingml/2006/table">
            <a:tbl>
              <a:tblPr/>
              <a:tblGrid>
                <a:gridCol w="5527964"/>
                <a:gridCol w="997527"/>
                <a:gridCol w="2300577"/>
              </a:tblGrid>
              <a:tr h="4953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DERRATE ALIMENTARI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18107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Frutta, verdura e ortaggi, legumi, cereali, pane e prodotti da forno, pasta, riso, farina, patate, polenta, pomodori e prodotti trasformati, formaggio, latte, yogurt, uova, olio extravergine d’oliva, provenienti da sistemi di produzione integrata, da prodotti </a:t>
                      </a:r>
                      <a:r>
                        <a:rPr kumimoji="0" lang="it-IT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DOP/IGP/STG, da prodotti tipici e tradizionali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≤ 20%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8036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0327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10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8581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15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07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27900" y="5222875"/>
            <a:ext cx="3273425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0039" y="3172489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8523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olo 1"/>
          <p:cNvSpPr>
            <a:spLocks noGrp="1"/>
          </p:cNvSpPr>
          <p:nvPr>
            <p:ph type="title"/>
          </p:nvPr>
        </p:nvSpPr>
        <p:spPr>
          <a:xfrm>
            <a:off x="692150" y="40163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31747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prstClr val="white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11" name="Group 9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3547709"/>
              </p:ext>
            </p:extLst>
          </p:nvPr>
        </p:nvGraphicFramePr>
        <p:xfrm>
          <a:off x="1808163" y="1416050"/>
          <a:ext cx="8742218" cy="4559936"/>
        </p:xfrm>
        <a:graphic>
          <a:graphicData uri="http://schemas.openxmlformats.org/drawingml/2006/table">
            <a:tbl>
              <a:tblPr/>
              <a:tblGrid>
                <a:gridCol w="4772891"/>
                <a:gridCol w="1219200"/>
                <a:gridCol w="2750127"/>
              </a:tblGrid>
              <a:tr h="4318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DERRATE ALIMENTARI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3816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Carne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da produzione biologica </a:t>
                      </a:r>
                      <a:r>
                        <a:rPr kumimoji="0" lang="it-IT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BIO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≤ 15%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67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546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zh-CN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6991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Carne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da prodotti </a:t>
                      </a:r>
                      <a:r>
                        <a:rPr kumimoji="0" lang="it-IT" altLang="zh-CN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DOP/IGP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e da prodotti tipici e tradizionali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≤ al 25%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482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it-IT" altLang="it-IT" sz="4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entury Gothic" pitchFamily="34" charset="0"/>
                          <a:ea typeface="+mn-ea"/>
                          <a:cs typeface="Arial" charset="0"/>
                        </a:rPr>
                        <a:t>*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Rettangolo 3"/>
          <p:cNvSpPr>
            <a:spLocks noChangeArrowheads="1"/>
          </p:cNvSpPr>
          <p:nvPr/>
        </p:nvSpPr>
        <p:spPr bwMode="auto">
          <a:xfrm>
            <a:off x="1787525" y="6010157"/>
            <a:ext cx="8755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zh-CN" b="1" dirty="0">
                <a:solidFill>
                  <a:srgbClr val="FF0000"/>
                </a:solidFill>
                <a:latin typeface="Century Gothic" pitchFamily="34" charset="0"/>
              </a:rPr>
              <a:t>Espresso In percentuale di peso sul totale, calcolato sul menù proposto dall’ente appaltante o su quello dell’anno precedente</a:t>
            </a:r>
            <a:endParaRPr lang="it-IT" altLang="it-IT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7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955" y="2571987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3955" y="4926048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746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1054884"/>
            <a:ext cx="12192000" cy="5669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20000"/>
              </a:spcBef>
            </a:pPr>
            <a:endParaRPr lang="it-IT" sz="2800" dirty="0" smtClean="0">
              <a:solidFill>
                <a:srgbClr val="002060"/>
              </a:solidFill>
              <a:latin typeface="Arial Black" panose="020B0A04020102020204" pitchFamily="34" charset="0"/>
              <a:ea typeface="Century Gothic"/>
              <a:cs typeface="Century Gothic"/>
            </a:endParaRPr>
          </a:p>
          <a:p>
            <a:pPr algn="ctr">
              <a:spcBef>
                <a:spcPct val="20000"/>
              </a:spcBef>
            </a:pP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Il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punteggio verrà assegnato in base alle </a:t>
            </a: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%</a:t>
            </a:r>
          </a:p>
          <a:p>
            <a:pPr algn="ctr">
              <a:spcBef>
                <a:spcPct val="20000"/>
              </a:spcBef>
            </a:pP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calcolando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il massimo dei punti </a:t>
            </a:r>
            <a:endParaRPr lang="it-IT" sz="2800" dirty="0" smtClean="0">
              <a:solidFill>
                <a:srgbClr val="002060"/>
              </a:solidFill>
              <a:latin typeface="Arial Black" panose="020B0A04020102020204" pitchFamily="34" charset="0"/>
              <a:ea typeface="Century Gothic"/>
              <a:cs typeface="Century Gothic"/>
            </a:endParaRPr>
          </a:p>
          <a:p>
            <a:pPr algn="ctr">
              <a:spcBef>
                <a:spcPct val="20000"/>
              </a:spcBef>
            </a:pP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a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chi fornisce la maggiore percentuale </a:t>
            </a:r>
            <a:endParaRPr lang="it-IT" sz="2800" dirty="0" smtClean="0">
              <a:solidFill>
                <a:srgbClr val="002060"/>
              </a:solidFill>
              <a:latin typeface="Arial Black" panose="020B0A04020102020204" pitchFamily="34" charset="0"/>
              <a:ea typeface="Century Gothic"/>
              <a:cs typeface="Century Gothic"/>
            </a:endParaRPr>
          </a:p>
          <a:p>
            <a:pPr algn="ctr">
              <a:spcBef>
                <a:spcPct val="20000"/>
              </a:spcBef>
            </a:pP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o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il 100 % delle forniture oggetto di </a:t>
            </a: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valutazione </a:t>
            </a:r>
            <a:endParaRPr lang="it-IT" sz="2800" dirty="0">
              <a:solidFill>
                <a:srgbClr val="002060"/>
              </a:solidFill>
              <a:latin typeface="Arial Black" panose="020B0A04020102020204" pitchFamily="34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endParaRPr lang="it-IT" sz="2400" dirty="0" smtClean="0">
              <a:solidFill>
                <a:srgbClr val="002060"/>
              </a:solidFill>
              <a:latin typeface="Arial Black" panose="020B0A04020102020204" pitchFamily="34" charset="0"/>
              <a:ea typeface="Century Gothic"/>
              <a:cs typeface="Century Gothic"/>
            </a:endParaRPr>
          </a:p>
          <a:p>
            <a:pPr algn="ctr">
              <a:spcAft>
                <a:spcPts val="0"/>
              </a:spcAft>
            </a:pP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Alle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altre offerte %</a:t>
            </a: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minori si assegnerà </a:t>
            </a:r>
            <a:endParaRPr lang="it-IT" sz="2800" dirty="0" smtClean="0">
              <a:solidFill>
                <a:srgbClr val="002060"/>
              </a:solidFill>
              <a:latin typeface="Arial Black" panose="020B0A04020102020204" pitchFamily="34" charset="0"/>
              <a:ea typeface="Century Gothic"/>
              <a:cs typeface="Century Gothic"/>
            </a:endParaRPr>
          </a:p>
          <a:p>
            <a:pPr algn="ctr">
              <a:spcAft>
                <a:spcPts val="0"/>
              </a:spcAft>
            </a:pP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il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punteggio calcolato </a:t>
            </a:r>
            <a:endParaRPr lang="it-IT" sz="2800" dirty="0" smtClean="0">
              <a:solidFill>
                <a:srgbClr val="002060"/>
              </a:solidFill>
              <a:latin typeface="Arial Black" panose="020B0A04020102020204" pitchFamily="34" charset="0"/>
              <a:ea typeface="Century Gothic"/>
              <a:cs typeface="Century Gothic"/>
            </a:endParaRPr>
          </a:p>
          <a:p>
            <a:pPr algn="ctr">
              <a:spcAft>
                <a:spcPts val="0"/>
              </a:spcAft>
            </a:pPr>
            <a:r>
              <a:rPr lang="it-IT" sz="2800" dirty="0" smtClean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con </a:t>
            </a:r>
            <a:r>
              <a:rPr lang="it-IT" sz="2800" dirty="0">
                <a:solidFill>
                  <a:srgbClr val="002060"/>
                </a:solidFill>
                <a:latin typeface="Arial Black" panose="020B0A04020102020204" pitchFamily="34" charset="0"/>
                <a:ea typeface="Century Gothic"/>
                <a:cs typeface="Century Gothic"/>
              </a:rPr>
              <a:t>la seguente formula: </a:t>
            </a:r>
            <a:endParaRPr lang="it-IT" sz="2800" dirty="0">
              <a:solidFill>
                <a:srgbClr val="002060"/>
              </a:solidFill>
              <a:latin typeface="Arial Black" panose="020B0A04020102020204" pitchFamily="34" charset="0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 </a:t>
            </a:r>
            <a:endParaRPr lang="it-IT" sz="2000" dirty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it-IT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entury Gothic"/>
                <a:cs typeface="Century Gothic"/>
              </a:rPr>
              <a:t>MASSIMO PUNTEGGIO : MAGGIORE % OFFERTA (o il 100%) </a:t>
            </a:r>
            <a:endParaRPr lang="it-IT" sz="28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Century Gothic"/>
              <a:cs typeface="Century Gothic"/>
            </a:endParaRPr>
          </a:p>
          <a:p>
            <a:pPr algn="ctr">
              <a:spcAft>
                <a:spcPts val="0"/>
              </a:spcAft>
            </a:pP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entury Gothic"/>
                <a:cs typeface="Century Gothic"/>
              </a:rPr>
              <a:t>=</a:t>
            </a:r>
            <a:r>
              <a:rPr lang="it-IT" sz="4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entury Gothic"/>
                <a:cs typeface="Century Gothic"/>
              </a:rPr>
              <a:t> </a:t>
            </a:r>
            <a:r>
              <a:rPr lang="it-IT" sz="2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entury Gothic"/>
                <a:cs typeface="Century Gothic"/>
              </a:rPr>
              <a:t>X </a:t>
            </a:r>
            <a:r>
              <a:rPr lang="it-IT" sz="28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entury Gothic"/>
                <a:cs typeface="Century Gothic"/>
              </a:rPr>
              <a:t>: MINORE % OFFERTA</a:t>
            </a:r>
            <a:r>
              <a:rPr lang="it-IT" sz="4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ea typeface="Century Gothic"/>
                <a:cs typeface="Century Gothic"/>
              </a:rPr>
              <a:t> </a:t>
            </a:r>
            <a:endParaRPr lang="it-IT" sz="4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  <a:ea typeface="Times New Roman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165806" y="-275858"/>
            <a:ext cx="98603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entury Gothic"/>
                <a:cs typeface="Century Gothic"/>
              </a:rPr>
              <a:t>(*)NOTA B</a:t>
            </a:r>
            <a:r>
              <a:rPr lang="it-IT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anose="020B0A04020102020204" pitchFamily="34" charset="0"/>
                <a:ea typeface="Century Gothic"/>
                <a:cs typeface="Century Gothic"/>
              </a:rPr>
              <a:t>ENE</a:t>
            </a:r>
            <a:endParaRPr lang="it-IT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618" y="5997575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259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olo 1"/>
          <p:cNvSpPr>
            <a:spLocks noGrp="1"/>
          </p:cNvSpPr>
          <p:nvPr>
            <p:ph type="title"/>
          </p:nvPr>
        </p:nvSpPr>
        <p:spPr>
          <a:xfrm>
            <a:off x="692150" y="40163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2771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2772" name="Rettangolo 3"/>
          <p:cNvSpPr>
            <a:spLocks noChangeArrowheads="1"/>
          </p:cNvSpPr>
          <p:nvPr/>
        </p:nvSpPr>
        <p:spPr bwMode="auto">
          <a:xfrm>
            <a:off x="1787525" y="3840163"/>
            <a:ext cx="8755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zh-CN" b="1" dirty="0">
                <a:solidFill>
                  <a:srgbClr val="FF0000"/>
                </a:solidFill>
                <a:latin typeface="Century Gothic" pitchFamily="34" charset="0"/>
              </a:rPr>
              <a:t>Espresso In percentuale di peso sul totale, calcolato sul menù proposto dall’ente appaltante o su quello dell’anno precedente</a:t>
            </a:r>
            <a:endParaRPr lang="it-IT" altLang="it-IT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graphicFrame>
        <p:nvGraphicFramePr>
          <p:cNvPr id="10" name="Group 5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3289314"/>
              </p:ext>
            </p:extLst>
          </p:nvPr>
        </p:nvGraphicFramePr>
        <p:xfrm>
          <a:off x="1787525" y="1719263"/>
          <a:ext cx="8756073" cy="1943101"/>
        </p:xfrm>
        <a:graphic>
          <a:graphicData uri="http://schemas.openxmlformats.org/drawingml/2006/table">
            <a:tbl>
              <a:tblPr/>
              <a:tblGrid>
                <a:gridCol w="5583383"/>
                <a:gridCol w="914400"/>
                <a:gridCol w="2258290"/>
              </a:tblGrid>
              <a:tr h="503238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DERRATE ALIMENTARI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921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Pesce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da acquacoltura biologica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BIO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o pesca sostenibile (rispettando i criteri della certificazione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MSC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o equivalenti)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≤ 20%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&gt; 20%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278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7525" y="4967288"/>
            <a:ext cx="2536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29200" y="4857750"/>
            <a:ext cx="1493838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90" name="Picture 59" descr="Risultato immagine per msc marine counci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81863" y="4779963"/>
            <a:ext cx="3260725" cy="159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5" descr="new%20(27)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3938" y="2435510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olo 1"/>
          <p:cNvSpPr>
            <a:spLocks noGrp="1"/>
          </p:cNvSpPr>
          <p:nvPr>
            <p:ph type="title"/>
          </p:nvPr>
        </p:nvSpPr>
        <p:spPr>
          <a:xfrm>
            <a:off x="692150" y="40163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379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11" name="Group 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6722620"/>
              </p:ext>
            </p:extLst>
          </p:nvPr>
        </p:nvGraphicFramePr>
        <p:xfrm>
          <a:off x="2008188" y="1720850"/>
          <a:ext cx="8229600" cy="3567545"/>
        </p:xfrm>
        <a:graphic>
          <a:graphicData uri="http://schemas.openxmlformats.org/drawingml/2006/table">
            <a:tbl>
              <a:tblPr/>
              <a:tblGrid>
                <a:gridCol w="5667086"/>
                <a:gridCol w="1136073"/>
                <a:gridCol w="1426441"/>
              </a:tblGrid>
              <a:tr h="4318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DERRATE ALIMENTARI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3168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Prodotti esotici (ananas,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banane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, cacao, cioccolata, zucchero e caffè) provenienti da produzioni estere biologiche rispettando i criteri del commercio equo e solidale 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06582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9527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0527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Presenza di materie prime derivanti da prodotti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dell’agricoltura sociale 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(L.141/2015) oppure da terreni confiscati alla mafia 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no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969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si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338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90013" y="1855788"/>
            <a:ext cx="2095500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719" y="5488781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olo 1"/>
          <p:cNvSpPr>
            <a:spLocks noGrp="1"/>
          </p:cNvSpPr>
          <p:nvPr>
            <p:ph type="title"/>
          </p:nvPr>
        </p:nvSpPr>
        <p:spPr>
          <a:xfrm>
            <a:off x="692150" y="517525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4819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10" name="Group 5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5448510"/>
              </p:ext>
            </p:extLst>
          </p:nvPr>
        </p:nvGraphicFramePr>
        <p:xfrm>
          <a:off x="1676400" y="1795463"/>
          <a:ext cx="8894618" cy="3674773"/>
        </p:xfrm>
        <a:graphic>
          <a:graphicData uri="http://schemas.openxmlformats.org/drawingml/2006/table">
            <a:tbl>
              <a:tblPr/>
              <a:tblGrid>
                <a:gridCol w="4468320"/>
                <a:gridCol w="912375"/>
                <a:gridCol w="3513923"/>
              </a:tblGrid>
              <a:tr h="6477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FORNITORI                            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1159596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Elenco fornitori di materie prime con eventuali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attestazioni riguardanti il possesso della certificazione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ISO 22001:2005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, inerente la produzione e/o il commercio di prodotti alimentari.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Assenza di Certificazione o meno del 10% dei fornitori con Certificazione</a:t>
                      </a:r>
                      <a:r>
                        <a:rPr kumimoji="0" lang="it-IT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Arial" charset="0"/>
                        </a:rPr>
                        <a:t> </a:t>
                      </a:r>
                      <a:endParaRPr kumimoji="0" lang="it-IT" alt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84814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Dal 10 al 50% dei fornitori con Certificazione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266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Più del 50% dei fornitori con Certificazione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olo 1"/>
          <p:cNvSpPr>
            <a:spLocks noGrp="1"/>
          </p:cNvSpPr>
          <p:nvPr>
            <p:ph type="title"/>
          </p:nvPr>
        </p:nvSpPr>
        <p:spPr>
          <a:xfrm>
            <a:off x="692150" y="517525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584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7" name="Group 4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36585308"/>
              </p:ext>
            </p:extLst>
          </p:nvPr>
        </p:nvGraphicFramePr>
        <p:xfrm>
          <a:off x="1520825" y="1606549"/>
          <a:ext cx="9151723" cy="3579599"/>
        </p:xfrm>
        <a:graphic>
          <a:graphicData uri="http://schemas.openxmlformats.org/drawingml/2006/table">
            <a:tbl>
              <a:tblPr/>
              <a:tblGrid>
                <a:gridCol w="4335771"/>
                <a:gridCol w="1200457"/>
                <a:gridCol w="3615495"/>
              </a:tblGrid>
              <a:tr h="553211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CICLI DI LAVORAZIONE     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30263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Descrizione completa dei cicli di lavorazione strutturati secondo il percorso (tutto avanti)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0-3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Il giudizio sarà dato mettendo in rapporto il tipo e la disposizione delle </a:t>
                      </a:r>
                      <a:r>
                        <a:rPr kumimoji="0" lang="it-IT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attrezzature</a:t>
                      </a:r>
                      <a:r>
                        <a:rPr kumimoji="0" lang="it-IT" altLang="zh-CN" sz="2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presenti sulla </a:t>
                      </a:r>
                      <a:r>
                        <a:rPr kumimoji="0" lang="it-IT" altLang="zh-CN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planimetria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con i rispettivi flussi di lavorazione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5856" name="Rectangle 40"/>
          <p:cNvSpPr>
            <a:spLocks noChangeArrowheads="1"/>
          </p:cNvSpPr>
          <p:nvPr/>
        </p:nvSpPr>
        <p:spPr bwMode="auto">
          <a:xfrm>
            <a:off x="1520825" y="5380132"/>
            <a:ext cx="899477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it-IT" altLang="zh-CN" dirty="0">
                <a:solidFill>
                  <a:srgbClr val="000000"/>
                </a:solidFill>
                <a:latin typeface="Century Gothic" pitchFamily="34" charset="0"/>
              </a:rPr>
              <a:t>Andranno elencate tutte le  attrezzature utilizzate nella produzione e confezionamento dei pasti nel centro di cottura (indicazione dei percorsi differenziati, attrezzature per mantenere le temperature, abbattitori di temperatura, </a:t>
            </a:r>
            <a:r>
              <a:rPr lang="it-IT" altLang="zh-CN" dirty="0" err="1">
                <a:solidFill>
                  <a:srgbClr val="000000"/>
                </a:solidFill>
                <a:latin typeface="Century Gothic" pitchFamily="34" charset="0"/>
              </a:rPr>
              <a:t>ecc</a:t>
            </a:r>
            <a:r>
              <a:rPr lang="it-IT" altLang="zh-CN" dirty="0">
                <a:latin typeface="Century Gothic" pitchFamily="34" charset="0"/>
              </a:rPr>
              <a:t> </a:t>
            </a:r>
            <a:endParaRPr lang="it-IT" altLang="it-IT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olo 1"/>
          <p:cNvSpPr>
            <a:spLocks noGrp="1"/>
          </p:cNvSpPr>
          <p:nvPr>
            <p:ph type="title"/>
          </p:nvPr>
        </p:nvSpPr>
        <p:spPr>
          <a:xfrm>
            <a:off x="692150" y="517525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6867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10" name="Group 4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4522070"/>
              </p:ext>
            </p:extLst>
          </p:nvPr>
        </p:nvGraphicFramePr>
        <p:xfrm>
          <a:off x="1520825" y="1752600"/>
          <a:ext cx="9105900" cy="3860165"/>
        </p:xfrm>
        <a:graphic>
          <a:graphicData uri="http://schemas.openxmlformats.org/drawingml/2006/table">
            <a:tbl>
              <a:tblPr/>
              <a:tblGrid>
                <a:gridCol w="4314061"/>
                <a:gridCol w="1194447"/>
                <a:gridCol w="3597392"/>
              </a:tblGrid>
              <a:tr h="4318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CONTENITORI                  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720725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Presenza di contenitori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ATTIVI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per il trasporto dei pasti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con descrizione delle caratteristiche per il mantenimento della temperatura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caldo-freddo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Contenitori passivi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6842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Contenitori con iniezione a vapore  o coperchio attivo, oltre alla coibentazione termica/contenitori con piastre refrigerate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477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Contenitori attivi elettrici o con carrelli termici caldo-freddo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4"/>
          <p:cNvSpPr txBox="1">
            <a:spLocks noChangeArrowheads="1"/>
          </p:cNvSpPr>
          <p:nvPr/>
        </p:nvSpPr>
        <p:spPr bwMode="auto">
          <a:xfrm rot="793562">
            <a:off x="6479118" y="2997201"/>
            <a:ext cx="211243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it-IT">
                <a:solidFill>
                  <a:schemeClr val="bg1"/>
                </a:solidFill>
                <a:latin typeface="Arial" pitchFamily="34" charset="0"/>
                <a:ea typeface="ＭＳ Ｐゴシック" pitchFamily="34" charset="-128"/>
              </a:rPr>
              <a:t>SIAN</a:t>
            </a:r>
          </a:p>
        </p:txBody>
      </p:sp>
      <p:pic>
        <p:nvPicPr>
          <p:cNvPr id="35843" name="Picture 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" y="-9525"/>
            <a:ext cx="12192000" cy="685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2618" y="5997575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CasellaDiTesto 1"/>
          <p:cNvSpPr txBox="1">
            <a:spLocks noChangeArrowheads="1"/>
          </p:cNvSpPr>
          <p:nvPr/>
        </p:nvSpPr>
        <p:spPr bwMode="auto">
          <a:xfrm>
            <a:off x="9992784" y="657225"/>
            <a:ext cx="134408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it-IT" sz="2000" b="1">
                <a:solidFill>
                  <a:srgbClr val="FF0000"/>
                </a:solidFill>
                <a:latin typeface="Lucida Sans Unicode" pitchFamily="34" charset="0"/>
              </a:rPr>
              <a:t>PRP</a:t>
            </a:r>
          </a:p>
        </p:txBody>
      </p:sp>
      <p:pic>
        <p:nvPicPr>
          <p:cNvPr id="35847" name="Picture 13" descr="https://encrypted-tbn3.gstatic.com/images?q=tbn:ANd9GcTPxrPZx39C2xaEngH1SU5MzQI3bla20XHyql_NXqd4oIc2xCOR3a0UcDzv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014414"/>
            <a:ext cx="2592916" cy="85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17" descr="https://encrypted-tbn0.gstatic.com/images?q=tbn:ANd9GcRlaCQk8xCAq2_IlxkOtIIXXz8NfZdT3xLdJrzyDkCPybibF3zh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267" y="1014414"/>
            <a:ext cx="28956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9" descr="https://encrypted-tbn0.gstatic.com/images?q=tbn:ANd9GcRUCQOOLxlzUA9aBofjT_18WfVEkiug2P-bKyhg2LRKaeg4B1Nh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867" y="1020764"/>
            <a:ext cx="1657351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5" descr="futuro-nube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5" y="657225"/>
            <a:ext cx="12168716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 rot="20373004">
            <a:off x="121560" y="2877431"/>
            <a:ext cx="41618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88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FATTO</a:t>
            </a:r>
            <a:endParaRPr lang="it-IT" sz="88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62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olo 1"/>
          <p:cNvSpPr>
            <a:spLocks noGrp="1"/>
          </p:cNvSpPr>
          <p:nvPr>
            <p:ph type="title"/>
          </p:nvPr>
        </p:nvSpPr>
        <p:spPr>
          <a:xfrm>
            <a:off x="747713" y="365125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7891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7" name="Group 6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7680383"/>
              </p:ext>
            </p:extLst>
          </p:nvPr>
        </p:nvGraphicFramePr>
        <p:xfrm>
          <a:off x="1703388" y="1377950"/>
          <a:ext cx="8908474" cy="4902201"/>
        </p:xfrm>
        <a:graphic>
          <a:graphicData uri="http://schemas.openxmlformats.org/drawingml/2006/table">
            <a:tbl>
              <a:tblPr/>
              <a:tblGrid>
                <a:gridCol w="4220527"/>
                <a:gridCol w="1168550"/>
                <a:gridCol w="3519397"/>
              </a:tblGrid>
              <a:tr h="54927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MEZZI DI TRASPORTO         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87388">
                <a:tc rowSpan="4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Descrizione dei mezzi di trasporto dei pasti confezionati sia di proprietà che di terzi indicando il </a:t>
                      </a:r>
                      <a:r>
                        <a:rPr kumimoji="0" lang="it-IT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rapporto N° mezzi/N° plessi scolastici </a:t>
                      </a: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da servire.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Un automezzo per più di 4 plessi scolastici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56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Un automezzo ogni 4 plessi scolastici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2390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Un automezzo ogni 2 -3 plessi scolastici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2450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Un automezzo per plesso scolastico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Tipologia di alimentazione </a:t>
                      </a: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e classe ecologica dei mezzi di trasporto adibiti alla consegna dei pasti 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Classe Euro 4 o inferiore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766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Classe Euro 5, Classe Euro 6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Alimentazione a metano o </a:t>
                      </a:r>
                      <a:r>
                        <a:rPr kumimoji="0" lang="it-IT" altLang="zh-CN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bifuel</a:t>
                      </a: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oppure Elettrica e/ ibrida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6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441" y="5615437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olo 1"/>
          <p:cNvSpPr>
            <a:spLocks noGrp="1"/>
          </p:cNvSpPr>
          <p:nvPr>
            <p:ph type="title"/>
          </p:nvPr>
        </p:nvSpPr>
        <p:spPr>
          <a:xfrm>
            <a:off x="747713" y="365125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891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5675313"/>
            <a:ext cx="6090444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0827" y="5680075"/>
            <a:ext cx="6241173" cy="117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Group 5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8613082"/>
              </p:ext>
            </p:extLst>
          </p:nvPr>
        </p:nvGraphicFramePr>
        <p:xfrm>
          <a:off x="1520825" y="1614488"/>
          <a:ext cx="9278094" cy="2438400"/>
        </p:xfrm>
        <a:graphic>
          <a:graphicData uri="http://schemas.openxmlformats.org/drawingml/2006/table">
            <a:tbl>
              <a:tblPr/>
              <a:tblGrid>
                <a:gridCol w="4589979"/>
                <a:gridCol w="1022695"/>
                <a:gridCol w="3665420"/>
              </a:tblGrid>
              <a:tr h="460375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EDUCAZIONE ALIMENTARE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27100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Elaborazione e realizzazione di un progetto per la durata dell’appalto di educazione alimentare nelle scuole interessate dal servizio, inerente l’incremento del consumo di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frutta e Verdura</a:t>
                      </a:r>
                      <a:endParaRPr kumimoji="0" lang="it-IT" alt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Assenza del progetto</a:t>
                      </a:r>
                      <a:endParaRPr kumimoji="0" lang="it-IT" alt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4451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Presenza del progetto, comprensivo di valutazione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8933" name="Rectangle 52"/>
          <p:cNvSpPr>
            <a:spLocks noChangeArrowheads="1"/>
          </p:cNvSpPr>
          <p:nvPr/>
        </p:nvSpPr>
        <p:spPr bwMode="auto">
          <a:xfrm>
            <a:off x="1357313" y="4324350"/>
            <a:ext cx="94662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altLang="zh-CN" b="1" dirty="0">
                <a:solidFill>
                  <a:srgbClr val="FF0000"/>
                </a:solidFill>
                <a:latin typeface="Century Gothic" pitchFamily="34" charset="0"/>
              </a:rPr>
              <a:t>Il progetto deve essere comunicato al SIAN di appartenenza e condiviso con esso</a:t>
            </a:r>
            <a:endParaRPr lang="it-IT" altLang="it-IT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696304"/>
              </p:ext>
            </p:extLst>
          </p:nvPr>
        </p:nvGraphicFramePr>
        <p:xfrm>
          <a:off x="1050878" y="846159"/>
          <a:ext cx="10140285" cy="5636526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4695225"/>
                <a:gridCol w="5445060"/>
              </a:tblGrid>
              <a:tr h="721362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SCHEDA DI VALUTAZIONE DI PROGETTI DI EDUCAZIONE ALIMENTARE PRESENTATI DALLE DITTE DI RISTORAZIONE</a:t>
                      </a:r>
                      <a:endParaRPr lang="it-IT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024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COMPILATORE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Cognome Nome: 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Qualifica: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Data: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49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DITTA DI RISTORAZIONE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02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Nome: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Comune: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31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Indirizzo: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Tel/fax: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4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REFERENTI DI PROGETTO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0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Cognome e Nome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Ente o Ditta di riferimento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57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4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PARTNER            (enti, organizzazioni, associazioni che collaborano al progetto)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002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PARTNER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RUOLO NEL PROGETTO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257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4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DESTINATARI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0074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 dirty="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Finali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(es. genitori, alunni …)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Intermedi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(persone interessate coinvolte per agire sul target finale ad es. : insegnati, dirigenti…)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</a:tr>
              <a:tr h="60074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5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0249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b="1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CONTESTO E LUOGO DI SVOLGIMENTO DEL PROGETTO</a:t>
                      </a:r>
                      <a:endParaRPr lang="it-IT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257566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800" dirty="0">
                          <a:effectLst/>
                          <a:latin typeface="Century Gothic"/>
                          <a:ea typeface="Times New Roman"/>
                          <a:cs typeface="Times New Roman"/>
                        </a:rPr>
                        <a:t> </a:t>
                      </a:r>
                      <a:endParaRPr lang="it-IT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096" y="1753122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44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olo 1"/>
          <p:cNvSpPr>
            <a:spLocks noGrp="1"/>
          </p:cNvSpPr>
          <p:nvPr>
            <p:ph type="title"/>
          </p:nvPr>
        </p:nvSpPr>
        <p:spPr>
          <a:xfrm>
            <a:off x="747713" y="365125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39939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12" name="Group 7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5769631"/>
              </p:ext>
            </p:extLst>
          </p:nvPr>
        </p:nvGraphicFramePr>
        <p:xfrm>
          <a:off x="1520825" y="1341438"/>
          <a:ext cx="8967355" cy="4048124"/>
        </p:xfrm>
        <a:graphic>
          <a:graphicData uri="http://schemas.openxmlformats.org/drawingml/2006/table">
            <a:tbl>
              <a:tblPr/>
              <a:tblGrid>
                <a:gridCol w="4450773"/>
                <a:gridCol w="973923"/>
                <a:gridCol w="3542659"/>
              </a:tblGrid>
              <a:tr h="360363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GRADIMENTO                     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603884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Rilevazione del gradimento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del servizio, rivolta all’utenza, che sarà svolta per il Comune da parte della Ditta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. </a:t>
                      </a:r>
                      <a:b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</a:b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Assenza della rilevazione</a:t>
                      </a:r>
                      <a:endParaRPr kumimoji="0" lang="it-IT" alt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26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almeno una rilevazione nel corso dell’anno scolastico per alunni e genitori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con rilevazione manuale cartacea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858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4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Due rilevazioni nel corso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dell’anno scolastico </a:t>
                      </a: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per alunni e genitori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con rilevazione computerizzata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9958" name="Rectangle 69"/>
          <p:cNvSpPr>
            <a:spLocks noChangeArrowheads="1"/>
          </p:cNvSpPr>
          <p:nvPr/>
        </p:nvSpPr>
        <p:spPr bwMode="auto">
          <a:xfrm>
            <a:off x="1520825" y="5418138"/>
            <a:ext cx="80391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20000"/>
              </a:spcBef>
            </a:pPr>
            <a:r>
              <a:rPr lang="it-IT" altLang="zh-CN" b="1" dirty="0">
                <a:solidFill>
                  <a:srgbClr val="FF0000"/>
                </a:solidFill>
                <a:latin typeface="Century Gothic" pitchFamily="34" charset="0"/>
              </a:rPr>
              <a:t>La rilevazione dovrà comprendere almeno una settimana ed essere  effettuata su un campione statisticamente significativo (almeno il 10%). </a:t>
            </a:r>
            <a:endParaRPr lang="it-IT" altLang="it-IT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  <p:pic>
        <p:nvPicPr>
          <p:cNvPr id="39959" name="Picture 73" descr="Risultato immagine per gradimento servizi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31190" y="5084762"/>
            <a:ext cx="1565275" cy="177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036" y="4259487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olo 1"/>
          <p:cNvSpPr>
            <a:spLocks noGrp="1"/>
          </p:cNvSpPr>
          <p:nvPr>
            <p:ph type="title"/>
          </p:nvPr>
        </p:nvSpPr>
        <p:spPr>
          <a:xfrm>
            <a:off x="735013" y="665163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096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10" name="Group 4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0466477"/>
              </p:ext>
            </p:extLst>
          </p:nvPr>
        </p:nvGraphicFramePr>
        <p:xfrm>
          <a:off x="1801813" y="2182813"/>
          <a:ext cx="8714508" cy="1615123"/>
        </p:xfrm>
        <a:graphic>
          <a:graphicData uri="http://schemas.openxmlformats.org/drawingml/2006/table">
            <a:tbl>
              <a:tblPr/>
              <a:tblGrid>
                <a:gridCol w="5403272"/>
                <a:gridCol w="900545"/>
                <a:gridCol w="2410691"/>
              </a:tblGrid>
              <a:tr h="431800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ANTI-SPRECO                    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593725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Recupero alimenti non somministrati, nel rispetto della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L.166/2016 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(LEGGE GADDA </a:t>
                      </a:r>
                      <a:r>
                        <a:rPr kumimoji="0" lang="it-IT" altLang="zh-CN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antisprechi</a:t>
                      </a:r>
                      <a:r>
                        <a:rPr kumimoji="0" lang="it-IT" altLang="zh-CN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) </a:t>
                      </a:r>
                      <a:endParaRPr kumimoji="0" lang="it-IT" altLang="it-IT" sz="2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NO</a:t>
                      </a:r>
                      <a:endParaRPr kumimoji="0" lang="it-IT" altLang="it-IT" sz="20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23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3 </a:t>
                      </a:r>
                      <a:r>
                        <a:rPr kumimoji="0" lang="it-IT" altLang="it-IT" sz="2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SI</a:t>
                      </a:r>
                      <a:endParaRPr kumimoji="0" lang="it-IT" altLang="it-IT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Freccia a destra 4"/>
          <p:cNvSpPr/>
          <p:nvPr/>
        </p:nvSpPr>
        <p:spPr>
          <a:xfrm>
            <a:off x="7634288" y="4460875"/>
            <a:ext cx="3532187" cy="1385888"/>
          </a:xfrm>
          <a:prstGeom prst="rightArrow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0980" name="CasellaDiTesto 5"/>
          <p:cNvSpPr txBox="1">
            <a:spLocks noChangeArrowheads="1"/>
          </p:cNvSpPr>
          <p:nvPr/>
        </p:nvSpPr>
        <p:spPr bwMode="auto">
          <a:xfrm>
            <a:off x="8713788" y="495935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8</a:t>
            </a:r>
          </a:p>
        </p:txBody>
      </p:sp>
      <p:pic>
        <p:nvPicPr>
          <p:cNvPr id="9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3830" y="4450556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olo 1"/>
          <p:cNvSpPr>
            <a:spLocks noGrp="1"/>
          </p:cNvSpPr>
          <p:nvPr>
            <p:ph type="title"/>
          </p:nvPr>
        </p:nvSpPr>
        <p:spPr>
          <a:xfrm>
            <a:off x="1358106" y="0"/>
            <a:ext cx="10609346" cy="941696"/>
          </a:xfrm>
        </p:spPr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GRIGLIA PARAMETRI QUALITA’</a:t>
            </a:r>
            <a:endParaRPr lang="it-IT" b="1" dirty="0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1987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41988" name="CasellaDiTesto 5"/>
          <p:cNvSpPr txBox="1">
            <a:spLocks noChangeArrowheads="1"/>
          </p:cNvSpPr>
          <p:nvPr/>
        </p:nvSpPr>
        <p:spPr bwMode="auto">
          <a:xfrm>
            <a:off x="8713788" y="495935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8</a:t>
            </a:r>
          </a:p>
        </p:txBody>
      </p:sp>
      <p:graphicFrame>
        <p:nvGraphicFramePr>
          <p:cNvPr id="11" name="Group 5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0212509"/>
              </p:ext>
            </p:extLst>
          </p:nvPr>
        </p:nvGraphicFramePr>
        <p:xfrm>
          <a:off x="1786516" y="915205"/>
          <a:ext cx="9060872" cy="4682174"/>
        </p:xfrm>
        <a:graphic>
          <a:graphicData uri="http://schemas.openxmlformats.org/drawingml/2006/table">
            <a:tbl>
              <a:tblPr/>
              <a:tblGrid>
                <a:gridCol w="4439547"/>
                <a:gridCol w="872179"/>
                <a:gridCol w="3749146"/>
              </a:tblGrid>
              <a:tr h="531813">
                <a:tc grid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DISTRIBUZIONE                                                                           </a:t>
                      </a:r>
                      <a:r>
                        <a:rPr kumimoji="0" lang="it-IT" altLang="it-IT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5 </a:t>
                      </a:r>
                      <a:r>
                        <a:rPr kumimoji="0" lang="it-IT" altLang="it-IT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  <a:tr h="931863">
                <a:tc rowSpan="3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Personale per la distribuzione </a:t>
                      </a:r>
                      <a:r>
                        <a:rPr kumimoji="0" lang="it-IT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della ditta: rapporto tra n.° addetti e n.° pasti distribuiti. (**)</a:t>
                      </a:r>
                      <a:endParaRPr kumimoji="0" lang="it-IT" altLang="it-IT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Nel caso di distribuzione dei pasti in </a:t>
                      </a:r>
                      <a:r>
                        <a:rPr kumimoji="0" lang="it-IT" altLang="zh-CN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multiporzione</a:t>
                      </a:r>
                      <a:r>
                        <a:rPr kumimoji="0" lang="it-IT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a carico della ditta, con proprio personale ed attrezzature, il totale del punteggio QUALITA raggiungibile sarà di 50, mentre il punteggio relativo al PREZZO scenderà a 50. I 10 punti aggiunti per la valutazione della QUALITA del servizio di distribuzione pasti saranno distribuiti e valutati come indicato ai punti 11 e 12 della precedente TABELLA.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rapp. &gt; di 1/60 (per il pasto completo) e &gt; di 1/90 (per il piatto unico) 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8375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1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rapp. tra 1/50 e 1/60 (per il pasto completo) e tra 1/70 e 1/90 (per il piatto unico)</a:t>
                      </a:r>
                      <a:endParaRPr kumimoji="0" lang="it-IT" altLang="it-IT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9963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2.5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rapp</a:t>
                      </a: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. &lt; di 1/50 (per il pasto completo) e &lt; di 1/70 (per il piatto unico)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88963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Attrezzature per la distribuzione</a:t>
                      </a:r>
                      <a:r>
                        <a:rPr kumimoji="0" lang="it-IT" altLang="zh-CN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della ditta: tipologia delle attrezzature.</a:t>
                      </a: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 </a:t>
                      </a:r>
                      <a:b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</a:br>
                      <a:r>
                        <a:rPr kumimoji="0" lang="it-IT" altLang="zh-CN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In presenza di sistema misto, si privilegia il conteggio previsto per il fresco/caldo </a:t>
                      </a:r>
                      <a:endParaRPr kumimoji="0" lang="it-IT" altLang="it-IT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0 pt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la ditta non fornisce carrelli termici o self service 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34988">
                <a:tc v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2.5 </a:t>
                      </a:r>
                      <a:r>
                        <a:rPr kumimoji="0" lang="it-IT" altLang="it-IT" sz="18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entury Gothic" pitchFamily="34" charset="0"/>
                          <a:cs typeface="Arial" charset="0"/>
                        </a:rPr>
                        <a:t>pt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entury Gothic" pitchFamily="34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zh-CN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entury Gothic" pitchFamily="34" charset="0"/>
                          <a:ea typeface="Calibri" pitchFamily="34" charset="0"/>
                          <a:cs typeface="Verdana" pitchFamily="34" charset="0"/>
                        </a:rPr>
                        <a:t>la ditta fornisce carrelli termici o self service </a:t>
                      </a:r>
                      <a:endParaRPr kumimoji="0" lang="it-IT" altLang="it-IT" sz="18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entury Gothic" pitchFamily="34" charset="0"/>
                        <a:ea typeface="Calibri" pitchFamily="34" charset="0"/>
                        <a:cs typeface="Verdan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CasellaDiTesto 1"/>
          <p:cNvSpPr txBox="1"/>
          <p:nvPr/>
        </p:nvSpPr>
        <p:spPr>
          <a:xfrm>
            <a:off x="1869743" y="5745707"/>
            <a:ext cx="89776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CN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Calibri" pitchFamily="34" charset="0"/>
                <a:cs typeface="Verdana" pitchFamily="34" charset="0"/>
              </a:rPr>
              <a:t>Nel caso di distribuzione dei pasti in </a:t>
            </a:r>
            <a:r>
              <a:rPr lang="it-IT" altLang="zh-CN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Calibri" pitchFamily="34" charset="0"/>
                <a:cs typeface="Verdana" pitchFamily="34" charset="0"/>
              </a:rPr>
              <a:t>multiporzione</a:t>
            </a:r>
            <a:r>
              <a:rPr lang="it-IT" altLang="zh-CN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Calibri" pitchFamily="34" charset="0"/>
                <a:cs typeface="Verdana" pitchFamily="34" charset="0"/>
              </a:rPr>
              <a:t> </a:t>
            </a:r>
            <a:endParaRPr lang="it-IT" altLang="zh-CN" sz="2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  <a:ea typeface="Calibri" pitchFamily="34" charset="0"/>
              <a:cs typeface="Verdana" pitchFamily="34" charset="0"/>
            </a:endParaRPr>
          </a:p>
          <a:p>
            <a:pPr algn="ctr"/>
            <a:r>
              <a:rPr lang="it-IT" altLang="zh-CN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Calibri" pitchFamily="34" charset="0"/>
                <a:cs typeface="Verdana" pitchFamily="34" charset="0"/>
              </a:rPr>
              <a:t>a </a:t>
            </a:r>
            <a:r>
              <a:rPr lang="it-IT" altLang="zh-CN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  <a:ea typeface="Calibri" pitchFamily="34" charset="0"/>
                <a:cs typeface="Verdana" pitchFamily="34" charset="0"/>
              </a:rPr>
              <a:t>carico della ditta, con proprio personale ed attrezzature</a:t>
            </a:r>
            <a:endParaRPr lang="it-IT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206264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18682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>
              <a:solidFill>
                <a:prstClr val="white"/>
              </a:solidFill>
            </a:endParaRPr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prstClr val="white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789237"/>
            <a:ext cx="12192000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FONTI:</a:t>
            </a:r>
            <a:r>
              <a:rPr lang="it-IT" sz="4000" b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</a:t>
            </a:r>
            <a:endParaRPr lang="it-IT" sz="4000" dirty="0">
              <a:latin typeface="Calibri"/>
              <a:ea typeface="Calibri"/>
              <a:cs typeface="Times New Roman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800" i="1" u="sng" dirty="0" smtClean="0">
                <a:solidFill>
                  <a:srgbClr val="0000FF"/>
                </a:solidFill>
                <a:latin typeface="Century Gothic"/>
                <a:ea typeface="Century Gothic"/>
                <a:cs typeface="Century Gothic"/>
                <a:hlinkClick r:id="rId2"/>
              </a:rPr>
              <a:t>www.entionline.it</a:t>
            </a:r>
            <a:r>
              <a:rPr lang="it-IT" sz="28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 </a:t>
            </a:r>
            <a:r>
              <a:rPr lang="it-IT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“Aggiornamento appalti: Gara per l’affidamento del servizio di ristorazione scolastica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: attenzione ai requisiti di partecipazione e criteri di valutazione”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ANAC </a:t>
            </a:r>
            <a:r>
              <a:rPr lang="it-IT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Linee Guida n 2 di attuazione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 </a:t>
            </a:r>
            <a:r>
              <a:rPr lang="it-IT" sz="28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D.Lgs.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18 aprile 2016, n° 50 recanti 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“Offerta economicamente più vantaggiosa</a:t>
            </a:r>
            <a:r>
              <a:rPr lang="it-IT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”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DECRETO 25 luglio 2011 Adozione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dei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CAM da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inserire nei bandi di gara </a:t>
            </a:r>
            <a:r>
              <a:rPr lang="it-IT" sz="36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ristorazione </a:t>
            </a:r>
            <a:r>
              <a:rPr lang="it-IT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collettiva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 fornitura di derrate alimentari </a:t>
            </a:r>
            <a:r>
              <a:rPr lang="it-IT" sz="20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(</a:t>
            </a:r>
            <a:r>
              <a:rPr lang="it-IT" sz="2000" i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GU n. 220 del 21-9-2011 </a:t>
            </a:r>
            <a:r>
              <a:rPr lang="it-IT" sz="2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) Allegato </a:t>
            </a:r>
            <a:r>
              <a:rPr lang="it-IT" sz="20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I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Relazione di accompagnamento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per “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Criteri ambientali minimi”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CAM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della categoria “Ristorazione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” del Min.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mbiente</a:t>
            </a:r>
            <a:endParaRPr lang="it-IT" sz="2000" dirty="0"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4427" y="175051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11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63264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0" y="1135588"/>
            <a:ext cx="1219200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CERTIFICAZIONI 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in possesso della Ditta e/o del Centro cottura</a:t>
            </a:r>
            <a:endParaRPr lang="it-IT" sz="2400" dirty="0">
              <a:solidFill>
                <a:srgbClr val="002060"/>
              </a:solidFill>
              <a:latin typeface="Calibri"/>
              <a:ea typeface="Calibri"/>
              <a:cs typeface="Times New Roman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 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ISO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22000:2005 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 gli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standard per l’igiene e la </a:t>
            </a:r>
            <a:r>
              <a:rPr lang="it-IT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sicurezza alimentare </a:t>
            </a: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della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catena </a:t>
            </a: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alimentare</a:t>
            </a:r>
            <a:endParaRPr lang="it-IT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UNI 22005:2008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La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norma ISO 22005:2008 </a:t>
            </a:r>
            <a:r>
              <a:rPr lang="it-IT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“rintracciabilità delle filiere agroalimentari” </a:t>
            </a: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complementare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per </a:t>
            </a: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le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aziende certificate ISO </a:t>
            </a: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22000:2005</a:t>
            </a:r>
            <a:endParaRPr lang="it-IT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UNI EN ISO 14001</a:t>
            </a:r>
          </a:p>
          <a:p>
            <a:pPr lvl="0">
              <a:spcAft>
                <a:spcPts val="0"/>
              </a:spcAft>
            </a:pPr>
            <a:r>
              <a:rPr lang="it-IT" sz="2000" b="1" i="1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</a:rPr>
              <a:t>specifica </a:t>
            </a:r>
            <a:r>
              <a:rPr lang="it-IT" sz="2000" b="1" i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</a:rPr>
              <a:t>i requisiti di un sistema di </a:t>
            </a:r>
            <a:r>
              <a:rPr lang="it-IT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gestione ambientale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della ditta </a:t>
            </a:r>
            <a:endParaRPr lang="it-IT" sz="2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57200" lvl="0" indent="-4572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EMAS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</a:pP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sistema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 certificazione che riconosce </a:t>
            </a: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risultati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 </a:t>
            </a:r>
            <a:r>
              <a:rPr lang="it-IT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eccellenza nel miglioramento </a:t>
            </a:r>
            <a:r>
              <a:rPr lang="it-IT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ambientale</a:t>
            </a:r>
            <a:r>
              <a:rPr lang="it-IT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.</a:t>
            </a:r>
            <a:endParaRPr lang="it-IT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57200" lvl="0" indent="-457200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ECOLABEL UE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0"/>
              </a:spcAft>
            </a:pP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l'etichetta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attesta che il </a:t>
            </a:r>
            <a:r>
              <a:rPr lang="it-IT" sz="2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prodotto </a:t>
            </a:r>
            <a:r>
              <a:rPr lang="it-IT" sz="2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ha un </a:t>
            </a:r>
            <a:r>
              <a:rPr lang="it-IT" sz="20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ridotto impatto ambientale nel suo intero ciclo di vita</a:t>
            </a:r>
            <a:r>
              <a:rPr lang="it-IT" sz="2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.</a:t>
            </a:r>
            <a:endParaRPr lang="it-IT" sz="2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6517" y="4059594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075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136478" y="1133346"/>
            <a:ext cx="11846255" cy="41980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PRODOTTI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 MARCHIO, DA COMMERCIO EQUO E SOLIDALE E DA AGRICOLTURA SOCIALE 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Denominazione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d’Origine Protetta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(DOP)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Indicazione Geografica Protetta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(IGP)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 Specialità Tradizionale Garantita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(STG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)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0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ai </a:t>
            </a:r>
            <a:r>
              <a:rPr lang="it-IT" sz="2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sensi del Regolamento CE n. 510/2006 (ex Reg. 2081/92), oppure</a:t>
            </a:r>
            <a:r>
              <a:rPr lang="it-IT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STG secondo il Regolamento CE n. 509/2006 (ex Reg. 2082/92</a:t>
            </a:r>
            <a:r>
              <a:rPr lang="it-IT" sz="20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).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28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2105" y="4638225"/>
            <a:ext cx="571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7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63264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35844" name="image2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59351" y="1945850"/>
            <a:ext cx="1177925" cy="1928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1426163"/>
            <a:ext cx="1196482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CERTIFICAZIONE MSC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(Marine </a:t>
            </a:r>
            <a:r>
              <a:rPr lang="it-IT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Stewardship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Council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1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itchFamily="34" charset="0"/>
              <a:ea typeface="Century Gothic" pitchFamily="34" charset="0"/>
              <a:cs typeface="Century Gothic" pitchFamily="34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entury Gothic" pitchFamily="34" charset="0"/>
                <a:cs typeface="Century Gothic" pitchFamily="34" charset="0"/>
              </a:rPr>
              <a:t>è una organizzazione 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entury Gothic" pitchFamily="34" charset="0"/>
                <a:cs typeface="Century Gothic" pitchFamily="34" charset="0"/>
                <a:hlinkClick r:id="rId3"/>
              </a:rPr>
              <a:t>no profit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entury Gothic" pitchFamily="34" charset="0"/>
                <a:cs typeface="Century Gothic" pitchFamily="34" charset="0"/>
              </a:rPr>
              <a:t> indipendente con un programma di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Gothic" pitchFamily="34" charset="0"/>
                <a:cs typeface="Century Gothic" pitchFamily="34" charset="0"/>
              </a:rPr>
              <a:t>certificazione </a:t>
            </a:r>
            <a:r>
              <a:rPr kumimoji="0" lang="it-IT" sz="3200" b="1" i="1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Gothic" pitchFamily="34" charset="0"/>
                <a:cs typeface="Century Gothic" pitchFamily="34" charset="0"/>
              </a:rPr>
              <a:t>Ecolabel</a:t>
            </a:r>
            <a:r>
              <a:rPr kumimoji="0" lang="it-IT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Gothic" pitchFamily="34" charset="0"/>
                <a:cs typeface="Century Gothic" pitchFamily="34" charset="0"/>
              </a:rPr>
              <a:t> e di pesca</a:t>
            </a:r>
            <a:r>
              <a:rPr kumimoji="0" lang="it-IT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Century Gothic" pitchFamily="34" charset="0"/>
                <a:cs typeface="Century Gothic" pitchFamily="34" charset="0"/>
              </a:rPr>
              <a:t>,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Gothic" pitchFamily="34" charset="0"/>
                <a:cs typeface="Century Gothic" pitchFamily="34" charset="0"/>
              </a:rPr>
              <a:t>per il </a:t>
            </a:r>
            <a:r>
              <a:rPr kumimoji="0" lang="it-IT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ea typeface="Century Gothic" pitchFamily="34" charset="0"/>
                <a:cs typeface="Century Gothic" pitchFamily="34" charset="0"/>
              </a:rPr>
              <a:t>rispetto di pratiche di pesca ecosostenibili </a:t>
            </a:r>
          </a:p>
        </p:txBody>
      </p:sp>
      <p:sp>
        <p:nvSpPr>
          <p:cNvPr id="7" name="Rettangolo 6"/>
          <p:cNvSpPr/>
          <p:nvPr/>
        </p:nvSpPr>
        <p:spPr>
          <a:xfrm>
            <a:off x="-1" y="3874463"/>
            <a:ext cx="12078269" cy="24991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PRODOTTI DA COMMERCIO EQUO E SOLIDALE</a:t>
            </a:r>
            <a:endParaRPr lang="it-IT" sz="4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it-IT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Il 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commercio equo e solidale è un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partenariato commerciale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, basato sul dialogo, la trasparenza e il rispetto,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finalizzato ad ottenere una maggiore equità nel commercio internazionale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. </a:t>
            </a:r>
            <a:endParaRPr lang="it-IT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9" name="Picture 15" descr="new%20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717" y="2071531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4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 descr="futuro-nube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5" name="Picture 2" descr="http://www.italianosveglia.com/images/listing_photos/90981_allergiaalimenta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365" y="3384015"/>
            <a:ext cx="5711347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4" name="CasellaDiTesto 1"/>
          <p:cNvSpPr txBox="1">
            <a:spLocks noChangeArrowheads="1"/>
          </p:cNvSpPr>
          <p:nvPr/>
        </p:nvSpPr>
        <p:spPr bwMode="auto">
          <a:xfrm>
            <a:off x="6186634" y="2060575"/>
            <a:ext cx="592481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>
              <a:buFont typeface="Arial" charset="0"/>
              <a:buNone/>
              <a:defRPr/>
            </a:pP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LINEE GUIDA REGIONE VENETO</a:t>
            </a:r>
          </a:p>
        </p:txBody>
      </p:sp>
      <p:pic>
        <p:nvPicPr>
          <p:cNvPr id="6" name="Immagine 5" descr="C:\Users\saverio.chilese\Downloads\dischetto dvd  compagnia del glutine ulss4 aggiornato (1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10" y="2343885"/>
            <a:ext cx="4373880" cy="437388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tangolo 7"/>
          <p:cNvSpPr/>
          <p:nvPr/>
        </p:nvSpPr>
        <p:spPr>
          <a:xfrm rot="20373004">
            <a:off x="858537" y="4210272"/>
            <a:ext cx="4161845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88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FATTO</a:t>
            </a:r>
            <a:endParaRPr lang="it-IT" sz="88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Picture 15" descr="new%20(2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036" y="5692259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4742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4038" y="0"/>
            <a:ext cx="109728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Rettangolo 2"/>
          <p:cNvSpPr/>
          <p:nvPr/>
        </p:nvSpPr>
        <p:spPr>
          <a:xfrm>
            <a:off x="150125" y="1079452"/>
            <a:ext cx="11873553" cy="5041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6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PRODOTTI PROVENIENTI DA AGRICOLTURA SOCIALE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(legge 141/2015)</a:t>
            </a:r>
            <a:endParaRPr lang="it-IT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L’Agricoltura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Sociale 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(L. 381/91)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produce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beni e servizi per il mercato o nell’interesse collettivo.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Tra i prodotti da agricoltura sociale: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Calibri"/>
              <a:buChar char="-"/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prodotti da aziende che integrano la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disabilità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(Legge 12/03/1999 n.68 Norme per il diritto al lavoro dei disabili);</a:t>
            </a:r>
            <a:endParaRPr lang="it-IT" dirty="0">
              <a:ea typeface="Calibri"/>
            </a:endParaRPr>
          </a:p>
          <a:p>
            <a:pPr marL="342900" lvl="0" indent="-342900" algn="just">
              <a:spcAft>
                <a:spcPts val="0"/>
              </a:spcAft>
              <a:buFont typeface="Calibri"/>
              <a:buChar char="-"/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prodotti da aziende che integrano il lavoro dei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detenuti 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(Legge 22/07/2000 n.193 Norme per favorire l’attività lavorativa dei detenuti);</a:t>
            </a:r>
            <a:endParaRPr lang="it-IT" dirty="0">
              <a:ea typeface="Calibri"/>
            </a:endParaRPr>
          </a:p>
          <a:p>
            <a:pPr marL="342900" lvl="0" indent="-342900" algn="just">
              <a:spcAft>
                <a:spcPts val="0"/>
              </a:spcAft>
              <a:buFont typeface="Calibri"/>
              <a:buChar char="-"/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prodotti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provenienti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territori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confiscati alla mafia </a:t>
            </a:r>
            <a:r>
              <a:rPr lang="it-IT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(L.109/96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).</a:t>
            </a:r>
            <a:endParaRPr lang="it-IT" dirty="0">
              <a:effectLst/>
              <a:ea typeface="Calibri"/>
            </a:endParaRPr>
          </a:p>
        </p:txBody>
      </p:sp>
      <p:pic>
        <p:nvPicPr>
          <p:cNvPr id="6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630" y="2726154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7429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L’APPALTO DEL SERVIZIO DI </a:t>
            </a:r>
            <a:b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</a:br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RISTORAZIONE SCOLASTICA</a:t>
            </a:r>
            <a:endParaRPr lang="it-IT" b="1" dirty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048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32012" y="1394844"/>
            <a:ext cx="8338782" cy="5463156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 b="1" dirty="0" smtClean="0">
                <a:solidFill>
                  <a:srgbClr val="FF0000"/>
                </a:solidFill>
                <a:latin typeface="Century Gothic" pitchFamily="34" charset="0"/>
              </a:rPr>
              <a:t>Per la prima volta si fa riferimento al 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 b="1" dirty="0" smtClean="0">
                <a:solidFill>
                  <a:srgbClr val="002060"/>
                </a:solidFill>
                <a:latin typeface="Century Gothic" pitchFamily="34" charset="0"/>
              </a:rPr>
              <a:t>Ricettario per la Ristorazione Scolastica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it-IT" altLang="it-IT" b="1" dirty="0">
                <a:solidFill>
                  <a:srgbClr val="002060"/>
                </a:solidFill>
                <a:latin typeface="Century Gothic" pitchFamily="34" charset="0"/>
              </a:rPr>
              <a:t>d</a:t>
            </a:r>
            <a:r>
              <a:rPr lang="it-IT" altLang="it-IT" b="1" dirty="0" smtClean="0">
                <a:solidFill>
                  <a:srgbClr val="002060"/>
                </a:solidFill>
                <a:latin typeface="Century Gothic" pitchFamily="34" charset="0"/>
              </a:rPr>
              <a:t>ella Regione Veneto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it-IT" sz="2600" b="1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Nel </a:t>
            </a:r>
            <a:r>
              <a:rPr lang="it-IT" sz="26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caso in cui, non sia assicurata la presenza del dietista per la stesura del </a:t>
            </a:r>
            <a:r>
              <a:rPr lang="it-IT" sz="2600" b="1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menù e il conteggio dei nutrienti, </a:t>
            </a:r>
            <a:r>
              <a:rPr lang="it-IT" sz="2600" b="1" u="sng" dirty="0">
                <a:solidFill>
                  <a:srgbClr val="FF0000"/>
                </a:solidFill>
                <a:latin typeface="Century Gothic" panose="020B0502020202020204" pitchFamily="34" charset="0"/>
              </a:rPr>
              <a:t>è possibile fare riferimento </a:t>
            </a:r>
            <a:r>
              <a:rPr lang="it-IT" sz="2600" b="1" u="sng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al</a:t>
            </a:r>
          </a:p>
          <a:p>
            <a:pPr marL="0" lvl="0" indent="0" algn="ctr" eaLnBrk="1" fontAlgn="auto" hangingPunct="1">
              <a:spcAft>
                <a:spcPts val="0"/>
              </a:spcAft>
              <a:buNone/>
              <a:defRPr/>
            </a:pPr>
            <a:r>
              <a:rPr lang="it-IT" altLang="it-IT" b="1" dirty="0" smtClean="0">
                <a:solidFill>
                  <a:srgbClr val="002060"/>
                </a:solidFill>
                <a:latin typeface="Century Gothic" pitchFamily="34" charset="0"/>
              </a:rPr>
              <a:t>Ricettario </a:t>
            </a:r>
            <a:r>
              <a:rPr lang="it-IT" altLang="it-IT" b="1" dirty="0">
                <a:solidFill>
                  <a:srgbClr val="002060"/>
                </a:solidFill>
                <a:latin typeface="Century Gothic" pitchFamily="34" charset="0"/>
              </a:rPr>
              <a:t>per la Ristorazione Scolastica</a:t>
            </a:r>
          </a:p>
          <a:p>
            <a:pPr marL="0" lvl="0" indent="0" algn="ctr" eaLnBrk="1" fontAlgn="auto" hangingPunct="1">
              <a:spcAft>
                <a:spcPts val="0"/>
              </a:spcAft>
              <a:buNone/>
              <a:defRPr/>
            </a:pPr>
            <a:r>
              <a:rPr lang="it-IT" altLang="it-IT" b="1" dirty="0">
                <a:solidFill>
                  <a:srgbClr val="002060"/>
                </a:solidFill>
                <a:latin typeface="Century Gothic" pitchFamily="34" charset="0"/>
              </a:rPr>
              <a:t>della Regione </a:t>
            </a:r>
            <a:r>
              <a:rPr lang="it-IT" altLang="it-IT" b="1" dirty="0" smtClean="0">
                <a:solidFill>
                  <a:srgbClr val="002060"/>
                </a:solidFill>
                <a:latin typeface="Century Gothic" pitchFamily="34" charset="0"/>
              </a:rPr>
              <a:t>Veneto</a:t>
            </a:r>
          </a:p>
          <a:p>
            <a:pPr marL="0" lvl="0" indent="0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None/>
            </a:pPr>
            <a:r>
              <a:rPr lang="it-IT" sz="2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</a:rPr>
              <a:t>(disponibile sul sito </a:t>
            </a:r>
            <a:r>
              <a:rPr lang="it-IT" sz="24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hlinkClick r:id="rId2"/>
              </a:rPr>
              <a:t>www.venetonutrizione.it</a:t>
            </a:r>
            <a:r>
              <a:rPr lang="it-IT" sz="2400" dirty="0" smtClean="0">
                <a:solidFill>
                  <a:prstClr val="black"/>
                </a:solidFill>
                <a:latin typeface="Century Gothic"/>
                <a:ea typeface="Century Gothic"/>
                <a:cs typeface="Century Gothic"/>
              </a:rPr>
              <a:t>).</a:t>
            </a:r>
          </a:p>
          <a:p>
            <a:pPr marL="0" lvl="0" indent="0" algn="ctr" eaLnBrk="1" hangingPunct="1">
              <a:lnSpc>
                <a:spcPct val="115000"/>
              </a:lnSpc>
              <a:spcBef>
                <a:spcPct val="0"/>
              </a:spcBef>
              <a:spcAft>
                <a:spcPts val="0"/>
              </a:spcAft>
              <a:buNone/>
            </a:pPr>
            <a:endParaRPr lang="it-IT" sz="2400" dirty="0">
              <a:solidFill>
                <a:prstClr val="black"/>
              </a:solidFill>
              <a:ea typeface="Calibri"/>
              <a:cs typeface="Times New Roman"/>
            </a:endParaRPr>
          </a:p>
          <a:p>
            <a:pPr marL="0" lvl="0" indent="0" algn="ctr" eaLnBrk="1" fontAlgn="auto" hangingPunct="1">
              <a:spcAft>
                <a:spcPts val="0"/>
              </a:spcAft>
              <a:buNone/>
              <a:defRPr/>
            </a:pPr>
            <a:endParaRPr lang="it-IT" altLang="it-IT" sz="1800" b="1" dirty="0" smtClean="0">
              <a:latin typeface="Century Gothic" pitchFamily="34" charset="0"/>
            </a:endParaRPr>
          </a:p>
        </p:txBody>
      </p:sp>
      <p:pic>
        <p:nvPicPr>
          <p:cNvPr id="2048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09025" y="1578279"/>
            <a:ext cx="3208338" cy="4832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www.venetonutrizione.it/site/images/stories/logo%20venu%202011-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9540" y="4981433"/>
            <a:ext cx="1639485" cy="145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4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62" y="0"/>
            <a:ext cx="525894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27296"/>
            <a:ext cx="693306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IL RICETTARIO SCRITTO </a:t>
            </a:r>
          </a:p>
          <a:p>
            <a:pPr algn="ctr"/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COSTITUISCE UN ASPETTO IMPORTANTE </a:t>
            </a:r>
          </a:p>
          <a:p>
            <a:pPr algn="ctr"/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 FINE DI ASSICURARE </a:t>
            </a:r>
          </a:p>
          <a:p>
            <a:pPr algn="ctr"/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 ENTRINO A FAR PARTE DELL’ALIMENTO </a:t>
            </a:r>
          </a:p>
          <a:p>
            <a:pPr algn="ctr"/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SOLO INGREDIENTI PREVISTI</a:t>
            </a:r>
          </a:p>
          <a:p>
            <a:pPr algn="ctr"/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IL RICETTARIO </a:t>
            </a:r>
          </a:p>
          <a:p>
            <a:pPr algn="ctr"/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NON E’ UNA SEMPLICE RACCOLTA DI RICETTE MA UNA VERA ESTENSIONE </a:t>
            </a:r>
          </a:p>
          <a:p>
            <a:pPr algn="ctr"/>
            <a:r>
              <a:rPr lang="it-IT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DEL MANUALE DI AUTOCONTROLLO</a:t>
            </a:r>
          </a:p>
          <a:p>
            <a:pPr algn="ctr"/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CHE CONSENTE DI SAPERE PER OGNI RICETTA I </a:t>
            </a:r>
            <a:r>
              <a:rPr lang="it-IT" sz="44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NUTRIENTI E GLI ALLERGENI PRESENTI</a:t>
            </a:r>
          </a:p>
          <a:p>
            <a:pPr algn="ctr"/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E’ NECESSARIO INDICARE I NUTRIENTI E GLI ALLERGENI NELL’ELENCO INGREDIENTI</a:t>
            </a:r>
          </a:p>
          <a:p>
            <a:pPr algn="ctr"/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EVIDENZIANDOLI IN MODO VISIBILE (REG.1169) </a:t>
            </a:r>
            <a:endParaRPr lang="it-IT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804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olo 1"/>
          <p:cNvSpPr>
            <a:spLocks noGrp="1"/>
          </p:cNvSpPr>
          <p:nvPr>
            <p:ph type="title"/>
          </p:nvPr>
        </p:nvSpPr>
        <p:spPr>
          <a:xfrm>
            <a:off x="723331" y="0"/>
            <a:ext cx="10972800" cy="928048"/>
          </a:xfrm>
        </p:spPr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 </a:t>
            </a:r>
            <a:endParaRPr lang="it-IT" b="1" dirty="0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" y="680438"/>
            <a:ext cx="12192000" cy="5623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La predisposizione dei </a:t>
            </a:r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menù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e delle singole </a:t>
            </a:r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ricette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dovrà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essere redatta sulla base delle seguenti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indicazioni: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adozione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modello alimentare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mediterraneo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it-IT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differenziazione per classi di età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4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strutturazione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 almeno 4 settimane a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rotazione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stagionalità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autunno-inverno,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primavera-estate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descrizione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analitica delle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ricette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it-IT" sz="2400" dirty="0"/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2370161" y="0"/>
            <a:ext cx="9821839" cy="861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9" name="Immagin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919" y="2517775"/>
            <a:ext cx="3471082" cy="43402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4993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olo 1"/>
          <p:cNvSpPr>
            <a:spLocks noGrp="1"/>
          </p:cNvSpPr>
          <p:nvPr>
            <p:ph type="title"/>
          </p:nvPr>
        </p:nvSpPr>
        <p:spPr>
          <a:xfrm>
            <a:off x="723331" y="0"/>
            <a:ext cx="10972800" cy="665163"/>
          </a:xfrm>
        </p:spPr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 </a:t>
            </a:r>
            <a:endParaRPr lang="it-IT" b="1" dirty="0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-1" y="665163"/>
            <a:ext cx="9033951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dozione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della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scelta unica del 1° e del 2°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piatto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resenza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 due contorni di verdura,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(cotto e crudo);</a:t>
            </a:r>
            <a:endParaRPr lang="it-IT" sz="24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endParaRPr lang="it-IT" sz="1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Piatto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unico bilanciato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possibilità di scegliere tra un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P.U.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PRIMO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P.U.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SECONDO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; Se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uno o due rientri settimanali</a:t>
            </a:r>
            <a:r>
              <a:rPr lang="it-IT" sz="2400" i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, </a:t>
            </a:r>
            <a:endParaRPr lang="it-IT" sz="2400" i="1" dirty="0" smtClean="0">
              <a:solidFill>
                <a:srgbClr val="000000"/>
              </a:solidFill>
              <a:latin typeface="Century Gothic"/>
              <a:ea typeface="Century Gothic"/>
              <a:cs typeface="Century Gothic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endParaRPr lang="it-IT" sz="1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Almeno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1 volta alla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settimana piatto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unico </a:t>
            </a:r>
            <a:r>
              <a:rPr lang="it-IT" sz="2400" i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, </a:t>
            </a:r>
            <a:r>
              <a:rPr lang="it-IT" sz="2000" i="1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(es.: pizza, pasta e fagioli, ecc.) come alternativa al pasto classico (1° + 2° e contorno)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 una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composizione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sufficiente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 ricoprire i fabbisogni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pasto 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completo</a:t>
            </a:r>
            <a:r>
              <a:rPr lang="it-IT" sz="2400" i="1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sempre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accompagnato da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verdure</a:t>
            </a:r>
            <a:r>
              <a:rPr lang="it-IT" sz="24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.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endParaRPr lang="it-IT" sz="1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342900" algn="l"/>
              </a:tabLst>
            </a:pP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garantire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pasti alternativi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per esigenze </a:t>
            </a:r>
            <a:r>
              <a:rPr lang="it-IT" sz="24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etiche, etniche e/o religiose,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23554" name="Picture 2" descr="Risultati immagini per pasta e fagioli a scuola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3950" y="2219326"/>
            <a:ext cx="3158049" cy="3354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593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-1" y="769553"/>
            <a:ext cx="8871045" cy="2499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4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La ditta dopo acquisizione dell'appalto deve ottenere la </a:t>
            </a:r>
            <a:r>
              <a:rPr lang="it-IT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validazione del menù </a:t>
            </a:r>
            <a:endParaRPr lang="it-IT" sz="32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da </a:t>
            </a:r>
            <a:r>
              <a:rPr lang="it-IT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parte del </a:t>
            </a:r>
            <a:r>
              <a:rPr lang="it-IT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SIAN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Servizio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Igiene Alimenti e 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Nutrizione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competente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per 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territorio</a:t>
            </a:r>
          </a:p>
        </p:txBody>
      </p:sp>
      <p:sp>
        <p:nvSpPr>
          <p:cNvPr id="2" name="Rettangolo 1"/>
          <p:cNvSpPr/>
          <p:nvPr/>
        </p:nvSpPr>
        <p:spPr>
          <a:xfrm>
            <a:off x="3261814" y="3393649"/>
            <a:ext cx="6073255" cy="334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400" dirty="0" smtClean="0">
                <a:latin typeface="Century Gothic"/>
                <a:ea typeface="Century Gothic"/>
                <a:cs typeface="Century Gothic"/>
              </a:rPr>
              <a:t>Nel caso in cui, non sia assicurata la presenza del dietista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per la </a:t>
            </a: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stesura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del </a:t>
            </a: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menù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, si consiglia di fare riferimento al </a:t>
            </a: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Ricettario per le Strutture Scolastiche della Regione del Veneto</a:t>
            </a:r>
            <a:endParaRPr lang="it-IT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57897" y="3389481"/>
            <a:ext cx="2398097" cy="3111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193" y="769552"/>
            <a:ext cx="1921807" cy="1960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844" y="3635339"/>
            <a:ext cx="3170830" cy="28652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Freccia a destra 10"/>
          <p:cNvSpPr/>
          <p:nvPr/>
        </p:nvSpPr>
        <p:spPr>
          <a:xfrm>
            <a:off x="6801775" y="1343908"/>
            <a:ext cx="3532187" cy="1385888"/>
          </a:xfrm>
          <a:prstGeom prst="rightArrow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12" name="CasellaDiTesto 8"/>
          <p:cNvSpPr txBox="1">
            <a:spLocks noChangeArrowheads="1"/>
          </p:cNvSpPr>
          <p:nvPr/>
        </p:nvSpPr>
        <p:spPr bwMode="auto">
          <a:xfrm>
            <a:off x="7524322" y="185190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4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541243"/>
            <a:ext cx="12192000" cy="61678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GESTIONE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SERVIZIO</a:t>
            </a:r>
            <a:endParaRPr lang="it-IT" dirty="0" smtClean="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pasti 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aggiuntivi </a:t>
            </a:r>
            <a:r>
              <a:rPr lang="it-IT" sz="24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per garantire le necessità </a:t>
            </a:r>
            <a:r>
              <a:rPr lang="it-IT" sz="24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contingenti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5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%</a:t>
            </a:r>
            <a:endParaRPr lang="it-IT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regolamentazione di eventuali 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alternative</a:t>
            </a:r>
            <a:r>
              <a:rPr lang="it-IT" sz="24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5%</a:t>
            </a:r>
            <a:r>
              <a:rPr lang="it-IT" sz="40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4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al giorno di pasta all’olio e di formaggi; </a:t>
            </a:r>
            <a:endParaRPr lang="it-IT" sz="2400" dirty="0" smtClean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spezzettatura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 monte dei secondi piatti a base di carne </a:t>
            </a:r>
            <a:r>
              <a:rPr lang="it-IT" sz="24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per l’asilo nido e per la scuola dell’infanzia;</a:t>
            </a:r>
            <a:endParaRPr lang="it-IT" sz="2400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distribuzione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copia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menù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esposizione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del 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menù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nel 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refettorio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, </a:t>
            </a:r>
            <a:endParaRPr lang="it-IT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 ingredienti</a:t>
            </a:r>
            <a:r>
              <a:rPr lang="it-IT" sz="54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</a:rPr>
              <a:t>, </a:t>
            </a:r>
            <a:r>
              <a:rPr lang="it-IT" sz="5400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</a:rPr>
              <a:t>e </a:t>
            </a:r>
            <a:r>
              <a:rPr lang="it-IT" sz="5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allergeni</a:t>
            </a:r>
            <a:r>
              <a:rPr lang="it-IT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;</a:t>
            </a:r>
            <a:endParaRPr lang="it-IT" sz="5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conservazione</a:t>
            </a:r>
            <a:r>
              <a:rPr lang="it-IT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per almeno 72 ore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pasto campione</a:t>
            </a:r>
            <a:endParaRPr lang="it-IT" sz="2400" dirty="0"/>
          </a:p>
        </p:txBody>
      </p:sp>
      <p:sp>
        <p:nvSpPr>
          <p:cNvPr id="9" name="Titolo 1"/>
          <p:cNvSpPr txBox="1">
            <a:spLocks noGrp="1"/>
          </p:cNvSpPr>
          <p:nvPr>
            <p:ph type="title"/>
          </p:nvPr>
        </p:nvSpPr>
        <p:spPr bwMode="auto">
          <a:xfrm>
            <a:off x="2183642" y="33171"/>
            <a:ext cx="10008357" cy="598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10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6141" y="4591857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2119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891830"/>
            <a:ext cx="12192000" cy="6007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PREPARAZIONE DEI PASTI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it-IT" sz="24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dovrà </a:t>
            </a:r>
            <a:r>
              <a:rPr lang="it-IT" sz="24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attenersi alle seguenti indicazioni: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cuocere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le verdure al vapore o al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forno</a:t>
            </a:r>
            <a:r>
              <a:rPr lang="it-IT" sz="3200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</a:t>
            </a:r>
            <a:endParaRPr lang="it-IT" sz="3200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cuocere i secondi piatti preferibilmente al forno, </a:t>
            </a: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aggiungere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 condimenti a crudo;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preparare il purè, preferibilmente, con patate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fresche</a:t>
            </a:r>
            <a:endParaRPr lang="it-IT" sz="3200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verdure da consumare crude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lavate</a:t>
            </a:r>
            <a:r>
              <a:rPr lang="it-IT" sz="32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,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condite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 momento della distribuzione; 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consegnare la frutta lavata e a temperatura ambiente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,</a:t>
            </a:r>
            <a:endParaRPr lang="it-IT" sz="3200" dirty="0">
              <a:effectLst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35" y="517525"/>
            <a:ext cx="4872251" cy="1831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869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" y="665163"/>
            <a:ext cx="12191999" cy="6678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1143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PREPARAZIONE DEI PASTI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evitare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l’uso di:</a:t>
            </a:r>
            <a:b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</a:br>
            <a:r>
              <a:rPr lang="it-IT" sz="3200" b="1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</a:rPr>
              <a:t>-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carni al sangue</a:t>
            </a:r>
            <a:b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</a:b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- cibi fritti</a:t>
            </a:r>
            <a:b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</a:b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- dado da brodo contenente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glutammato</a:t>
            </a:r>
            <a:r>
              <a:rPr lang="it-IT" sz="2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/>
            </a:r>
            <a:br>
              <a:rPr lang="it-IT" sz="2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</a:br>
            <a:endParaRPr lang="it-IT" sz="2800" b="1" dirty="0" smtClean="0">
              <a:solidFill>
                <a:srgbClr val="FF0000"/>
              </a:solidFill>
              <a:latin typeface="Century Gothic"/>
              <a:ea typeface="Century Gothic"/>
              <a:cs typeface="Century Gothic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Evitare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residui dei pasti dei giorni precedenti e materie prime quali: verdure, carni e pesci </a:t>
            </a: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semilavorati e precotti  </a:t>
            </a:r>
            <a:r>
              <a:rPr lang="it-IT" sz="4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alimenti contenenti oli tropicali 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40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(palma, 	palmisti e cocco)</a:t>
            </a:r>
            <a:endParaRPr lang="it-IT" sz="40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marL="342900" indent="-342900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Evitare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modalità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 cottura come </a:t>
            </a:r>
            <a:r>
              <a:rPr lang="it-IT" sz="32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soffrittura</a:t>
            </a:r>
            <a:endParaRPr lang="it-IT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  <a:tabLst>
                <a:tab pos="114300" algn="l"/>
              </a:tabLst>
            </a:pPr>
            <a:endParaRPr lang="it-IT" sz="32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0346" y="691023"/>
            <a:ext cx="3928011" cy="195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421" y="667001"/>
            <a:ext cx="2689888" cy="270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 descr="new%20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748" y="4892107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72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834595"/>
            <a:ext cx="12192000" cy="625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I pasti devono essere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confezionati nella stessa mattinata </a:t>
            </a:r>
            <a:r>
              <a:rPr lang="it-IT" sz="28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del consumo 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il tempo che intercorre tra il termine della cottura e l’inizio del consumo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non deve superare i </a:t>
            </a:r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120 minuti. </a:t>
            </a:r>
            <a:endParaRPr lang="it-IT" sz="44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Il cibo </a:t>
            </a:r>
            <a:r>
              <a:rPr lang="it-IT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non consumato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dagli utenti non potrà essere riportato al centro di </a:t>
            </a:r>
            <a:r>
              <a:rPr lang="it-IT" sz="2800" b="1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cottura,dovrà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essere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eliminato in loco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. </a:t>
            </a: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57200" indent="-457200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Il cibo </a:t>
            </a:r>
            <a:r>
              <a:rPr lang="it-IT" sz="4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non distribuito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potrà essere destinato alle organizzazioni caritatevoli seguendo le indicazioni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previste nell’  </a:t>
            </a:r>
            <a:r>
              <a:rPr lang="it-IT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ALLEGATO 8: Legge </a:t>
            </a:r>
            <a:r>
              <a:rPr lang="it-IT" sz="60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</a:t>
            </a:r>
            <a:r>
              <a:rPr lang="it-IT" sz="60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ntispreco</a:t>
            </a:r>
            <a:r>
              <a:rPr lang="it-IT" sz="6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endParaRPr lang="it-IT" sz="60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7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3382" y="4640453"/>
            <a:ext cx="1918618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9631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05015" y="0"/>
            <a:ext cx="6186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0" name="Picture 2" descr="Risultati immagini per regione vene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15" y="5745708"/>
            <a:ext cx="6186985" cy="111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-45097"/>
            <a:ext cx="6096000" cy="176394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400" b="1" i="1" spc="50" dirty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enturyGothic,Bold"/>
                <a:ea typeface="Calibri"/>
                <a:cs typeface="CenturyGothic,Bold"/>
              </a:rPr>
              <a:t>LINEE DI INDIRIZZO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400" b="1" i="1" spc="50" dirty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enturyGothic,Bold"/>
                <a:ea typeface="Calibri"/>
                <a:cs typeface="CenturyGothic,Bold"/>
              </a:rPr>
              <a:t>PER IL MIGLIORAMENTO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400" b="1" i="1" spc="50" dirty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enturyGothic,Bold"/>
                <a:ea typeface="Calibri"/>
                <a:cs typeface="CenturyGothic,Bold"/>
              </a:rPr>
              <a:t>DELLA QUALITA’ NUTRIZIONALE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400" b="1" i="1" spc="50" dirty="0">
                <a:gradFill>
                  <a:gsLst>
                    <a:gs pos="25000">
                      <a:srgbClr val="E0322D"/>
                    </a:gs>
                    <a:gs pos="100000">
                      <a:srgbClr val="A01C18"/>
                    </a:gs>
                  </a:gsLst>
                  <a:lin ang="5400000" scaled="0"/>
                </a:gradFill>
                <a:effectLst>
                  <a:outerShdw blurRad="76200" dist="50800" dir="5400000" algn="tl">
                    <a:srgbClr val="000000">
                      <a:alpha val="65000"/>
                    </a:srgbClr>
                  </a:outerShdw>
                </a:effectLst>
                <a:latin typeface="CenturyGothic,Bold"/>
                <a:ea typeface="Calibri"/>
                <a:cs typeface="CenturyGothic,Bold"/>
              </a:rPr>
              <a:t>NELLA RISTORAZIONE SCOLASTICA</a:t>
            </a:r>
            <a:endParaRPr lang="it-IT" sz="2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7" name="Immagine 6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" y="1609665"/>
            <a:ext cx="3942080" cy="4442450"/>
          </a:xfrm>
          <a:prstGeom prst="rect">
            <a:avLst/>
          </a:prstGeom>
          <a:noFill/>
        </p:spPr>
      </p:pic>
      <p:sp>
        <p:nvSpPr>
          <p:cNvPr id="5" name="Rettangolo 4"/>
          <p:cNvSpPr/>
          <p:nvPr/>
        </p:nvSpPr>
        <p:spPr>
          <a:xfrm>
            <a:off x="614149" y="6027003"/>
            <a:ext cx="53089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Piano Regionale </a:t>
            </a:r>
            <a:r>
              <a:rPr lang="it-IT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Prevenzione Regione </a:t>
            </a:r>
            <a:r>
              <a:rPr lang="it-IT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 Veneto 2014-2018</a:t>
            </a:r>
          </a:p>
          <a:p>
            <a:pPr algn="ctr"/>
            <a:r>
              <a:rPr lang="it-IT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S.I.A.N</a:t>
            </a:r>
            <a:r>
              <a:rPr lang="it-IT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Servizi di Igiene Alimenti e </a:t>
            </a:r>
            <a:r>
              <a:rPr lang="it-IT" sz="1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Nutrizione delle </a:t>
            </a:r>
            <a:r>
              <a:rPr lang="it-IT" sz="1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Aziende U.L.S.S.</a:t>
            </a:r>
          </a:p>
          <a:p>
            <a:pPr algn="ctr"/>
            <a:r>
              <a:rPr lang="it-IT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Agosto 2017</a:t>
            </a:r>
          </a:p>
        </p:txBody>
      </p:sp>
    </p:spTree>
    <p:extLst>
      <p:ext uri="{BB962C8B-B14F-4D97-AF65-F5344CB8AC3E}">
        <p14:creationId xmlns:p14="http://schemas.microsoft.com/office/powerpoint/2010/main" val="50555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" y="952354"/>
            <a:ext cx="12192000" cy="36748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Le lavorazioni consentite il </a:t>
            </a:r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giorno antecedente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la distribuzione </a:t>
            </a:r>
            <a:r>
              <a:rPr lang="it-IT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(in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presenza di abbattitore di temperatura)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sono: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228600" algn="l"/>
              </a:tabLst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cottura di arrosti, bolliti, brasati </a:t>
            </a:r>
            <a:r>
              <a:rPr lang="it-IT" sz="20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(con raggiungimento al cuore del prodotto di +10°C entro 2 ore dal termine della cottura e di +4°C entro le successive due ore); </a:t>
            </a:r>
            <a:endParaRPr lang="it-IT" sz="2000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228600" algn="l"/>
              </a:tabLst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cottura di paste al forno </a:t>
            </a:r>
            <a:r>
              <a:rPr lang="it-IT" sz="24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(stesse modalità di cui sopra); </a:t>
            </a:r>
            <a:endParaRPr lang="it-IT" sz="2400" dirty="0"/>
          </a:p>
          <a:p>
            <a:pPr marL="342900" lvl="0" indent="-342900" algn="just">
              <a:spcAft>
                <a:spcPts val="0"/>
              </a:spcAft>
              <a:buFont typeface="Symbol"/>
              <a:buChar char=""/>
              <a:tabLst>
                <a:tab pos="228600" algn="l"/>
              </a:tabLst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cottura di sughi e ragù </a:t>
            </a:r>
            <a:r>
              <a:rPr lang="it-IT" sz="2400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(stesse modalità di cui sopra).</a:t>
            </a:r>
            <a:endParaRPr lang="it-IT" sz="2400" dirty="0">
              <a:effectLst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038" y="4774939"/>
            <a:ext cx="3303469" cy="185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635" y="4774938"/>
            <a:ext cx="3220871" cy="1854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423" y="4774938"/>
            <a:ext cx="3677265" cy="1854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056950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0" y="517525"/>
            <a:ext cx="12192000" cy="6392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ea typeface="Calibri"/>
                <a:cs typeface="Verdana"/>
              </a:rPr>
              <a:t>Carne, pesce, uova, formaggi, legumi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anose="020B0502020202020204" pitchFamily="34" charset="0"/>
              <a:ea typeface="Calibri"/>
              <a:cs typeface="Times New Roman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Carni: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vanno alternate le parti magre di carni di pollo, coniglio disossato, vitellone, tacchino e suino. </a:t>
            </a:r>
            <a:r>
              <a:rPr lang="it-IT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Si </a:t>
            </a:r>
            <a:r>
              <a:rPr lang="it-IT" sz="3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sconsiglia l’utilizzo di prodotti contenenti carne separata </a:t>
            </a:r>
            <a:r>
              <a:rPr lang="it-IT" sz="32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meccanicamente</a:t>
            </a:r>
            <a:endParaRPr lang="it-IT" sz="32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it-IT" sz="14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Pesce: </a:t>
            </a:r>
            <a:r>
              <a:rPr lang="it-IT" sz="2000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va data la preferenza ai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pesci surgelati o freschissimi, </a:t>
            </a:r>
            <a:r>
              <a:rPr lang="it-IT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deliscati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, tipo filetti o tranci</a:t>
            </a:r>
            <a:r>
              <a:rPr lang="it-IT" sz="2000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, 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I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bastoncini di pesce, </a:t>
            </a:r>
            <a:r>
              <a:rPr lang="it-IT" sz="2000" dirty="0" smtClean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e </a:t>
            </a:r>
            <a:r>
              <a:rPr lang="it-IT" sz="2000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il pesce panato </a:t>
            </a:r>
            <a:r>
              <a:rPr lang="it-IT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non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devono essere </a:t>
            </a:r>
            <a:r>
              <a:rPr lang="it-IT" sz="20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pre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-fritti,  ricostituiti e cotti mediante frittura. Tutto il pesce surgelato </a:t>
            </a:r>
            <a:r>
              <a:rPr lang="it-IT" sz="2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non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deve essere ottenuto da prodotti ricomposti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it-IT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it-IT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it-IT" sz="1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Tonno: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al naturale, all’olio d’oliva o all’olio extravergine di 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oliva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 </a:t>
            </a:r>
            <a:r>
              <a:rPr lang="it-IT" sz="2000" dirty="0" smtClean="0">
                <a:latin typeface="Century Gothic"/>
                <a:ea typeface="Calibri"/>
                <a:cs typeface="Verdana"/>
              </a:rPr>
              <a:t>nelle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scuole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primaria e secondaria la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frequenza massima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prevista è di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una volta al mese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.</a:t>
            </a:r>
            <a:r>
              <a:rPr lang="it-IT" sz="2400" dirty="0">
                <a:solidFill>
                  <a:srgbClr val="002060"/>
                </a:solidFill>
                <a:latin typeface="Century Gothic"/>
                <a:ea typeface="Calibri"/>
                <a:cs typeface="Verdana"/>
              </a:rPr>
              <a:t> 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(Se </a:t>
            </a:r>
            <a:r>
              <a:rPr lang="it-IT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ne sconsiglia la somministrazione nei nidi e nelle scuole 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dell’infanzia)</a:t>
            </a:r>
            <a:endParaRPr lang="it-IT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TIPOLOGIE ALIMENTI</a:t>
            </a:r>
            <a:endParaRPr lang="it-IT" sz="3200" b="1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045" y="4271749"/>
            <a:ext cx="3289109" cy="1105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1299" y="2189851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0719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4650" y="516435"/>
            <a:ext cx="11403368" cy="64456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Formaggio:</a:t>
            </a:r>
            <a:r>
              <a:rPr lang="it-IT" b="1" i="1" dirty="0">
                <a:latin typeface="Century Gothic"/>
                <a:ea typeface="Calibri"/>
                <a:cs typeface="Verdana"/>
              </a:rPr>
              <a:t>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senza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polifosfati 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aggiunti, sali di fusione e conservanti;  </a:t>
            </a:r>
            <a:endParaRPr lang="it-IT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tabLst>
                <a:tab pos="457200" algn="l"/>
              </a:tabLst>
            </a:pP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	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evitare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l'uso di formaggi fusi</a:t>
            </a:r>
            <a:r>
              <a:rPr lang="it-IT" sz="2400" dirty="0">
                <a:latin typeface="Century Gothic"/>
                <a:ea typeface="Calibri"/>
                <a:cs typeface="Verdana"/>
              </a:rPr>
              <a:t> </a:t>
            </a:r>
            <a:r>
              <a:rPr lang="it-IT" dirty="0">
                <a:latin typeface="Century Gothic"/>
                <a:ea typeface="Calibri"/>
                <a:cs typeface="Verdana"/>
              </a:rPr>
              <a:t>e preferire i formaggi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D.O.P.</a:t>
            </a: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Uova:</a:t>
            </a:r>
            <a:r>
              <a:rPr lang="it-IT" b="1" i="1" dirty="0" smtClean="0">
                <a:latin typeface="Century Gothic"/>
                <a:ea typeface="Calibri"/>
                <a:cs typeface="Verdana"/>
              </a:rPr>
              <a:t> 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si raccomanda l’uso di prodotti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pastorizzati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dirty="0" smtClean="0">
                <a:latin typeface="Century Gothic"/>
                <a:ea typeface="Calibri"/>
                <a:cs typeface="Verdana"/>
              </a:rPr>
              <a:t>in confezioni originali. 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Assoluto </a:t>
            </a:r>
            <a:r>
              <a:rPr lang="it-IT" sz="23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divieto del consumo di uova crude o di preparazioni a base di uova crude. 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215" algn="l"/>
                <a:tab pos="906780" algn="l"/>
              </a:tabLs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Prosciutto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: </a:t>
            </a:r>
            <a: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va utilizzato </a:t>
            </a:r>
            <a:r>
              <a:rPr lang="it-IT" sz="2000" b="1" i="1" dirty="0">
                <a:solidFill>
                  <a:srgbClr val="FF0000"/>
                </a:solidFill>
                <a:latin typeface="Century Gothic"/>
                <a:ea typeface="Calibri"/>
                <a:cs typeface="Verdana"/>
              </a:rPr>
              <a:t>prosciutto crudo oppure prosciutto cotto di prima qualità, </a:t>
            </a:r>
            <a:r>
              <a:rPr lang="it-IT" b="1" i="1" dirty="0">
                <a:solidFill>
                  <a:srgbClr val="FF0000"/>
                </a:solidFill>
                <a:latin typeface="Century Gothic"/>
                <a:ea typeface="Calibri"/>
                <a:cs typeface="Verdana"/>
              </a:rPr>
              <a:t>senza polifosfati, e senza additivi quali lattosio, glutine, proteine del latte e proteine della soia, </a:t>
            </a:r>
            <a:r>
              <a:rPr lang="it-IT" dirty="0" smtClean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dalla </a:t>
            </a:r>
            <a: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coscia. </a:t>
            </a:r>
            <a:endParaRPr lang="it-IT" dirty="0" smtClean="0">
              <a:solidFill>
                <a:prstClr val="black"/>
              </a:solidFill>
              <a:latin typeface="Century Gothic"/>
              <a:ea typeface="Calibri"/>
              <a:cs typeface="Verdana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450215" algn="l"/>
                <a:tab pos="906780" algn="l"/>
              </a:tabLst>
            </a:pP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Prosciutto: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La </a:t>
            </a:r>
            <a:r>
              <a:rPr lang="it-IT" sz="24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frequenza massima prevista è di una volta al mese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, 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per le scuole dell’infanzia, primarie e secondarie</a:t>
            </a:r>
            <a: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; mentre è 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sconsigliato il consumo (sia 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crudo 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che 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cotto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) nei nidi</a:t>
            </a:r>
            <a:r>
              <a:rPr lang="it-IT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.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Legumi:</a:t>
            </a:r>
            <a:r>
              <a:rPr lang="it-IT" sz="3600" dirty="0">
                <a:solidFill>
                  <a:srgbClr val="002060"/>
                </a:solidFill>
                <a:latin typeface="Century Gothic"/>
                <a:ea typeface="Calibri"/>
                <a:cs typeface="Verdana"/>
              </a:rPr>
              <a:t> </a:t>
            </a:r>
            <a: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se consumati in 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abbinamento con i cereali </a:t>
            </a:r>
            <a: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(pasta, riso, orzo, ecc.), garantiscono un apporto di 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proteine elevato e di buona qualità </a:t>
            </a:r>
            <a: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analogo agli alimenti di origine animale. Oltre ai legumi freschi, potranno essere utilizzati </a:t>
            </a:r>
            <a: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legumi surgelati e legumi secchi.</a:t>
            </a:r>
            <a:br>
              <a:rPr lang="it-IT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</a:b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Evitare l’uso dei legumi in </a:t>
            </a:r>
            <a:r>
              <a:rPr lang="it-IT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scatola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1"/>
            <a:ext cx="9821839" cy="549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 lnSpcReduction="1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TIPOLOGIE ALIMENTI</a:t>
            </a:r>
            <a:endParaRPr lang="it-IT" sz="3200" b="1" dirty="0"/>
          </a:p>
        </p:txBody>
      </p:sp>
      <p:pic>
        <p:nvPicPr>
          <p:cNvPr id="10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6958" y="3080320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3270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47767" y="820290"/>
            <a:ext cx="12144233" cy="61093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Pasta: </a:t>
            </a:r>
            <a:r>
              <a:rPr lang="it-IT" sz="2000" dirty="0" smtClean="0">
                <a:latin typeface="Century Gothic"/>
                <a:ea typeface="Calibri"/>
                <a:cs typeface="Verdana"/>
              </a:rPr>
              <a:t>di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semola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, di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grano duro e/o integrale, o pasta secca all’uovo o pasta fresca speciale (ravioli ricotta e spinaci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)</a:t>
            </a:r>
            <a:r>
              <a:rPr lang="it-IT" sz="2000" dirty="0" smtClean="0">
                <a:latin typeface="Century Gothic"/>
                <a:ea typeface="Calibri"/>
                <a:cs typeface="Verdana"/>
              </a:rPr>
              <a:t>. Per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i bambini dell’asilo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nido e della scuola d’infanzia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dovranno essere previsti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formati tagliati ossia più 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piccoli</a:t>
            </a:r>
            <a:r>
              <a:rPr lang="it-IT" sz="2000" dirty="0" smtClean="0">
                <a:latin typeface="Century Gothic"/>
                <a:ea typeface="Calibri"/>
                <a:cs typeface="Verdana"/>
              </a:rPr>
              <a:t>. 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Pasta: </a:t>
            </a:r>
            <a:r>
              <a:rPr lang="it-IT" sz="2000" dirty="0" smtClean="0">
                <a:solidFill>
                  <a:srgbClr val="000000"/>
                </a:solidFill>
                <a:latin typeface="Century Gothic"/>
                <a:ea typeface="Calibri"/>
                <a:cs typeface="Verdana"/>
              </a:rPr>
              <a:t>deve </a:t>
            </a:r>
            <a:r>
              <a:rPr lang="it-IT" sz="2000" dirty="0">
                <a:solidFill>
                  <a:srgbClr val="000000"/>
                </a:solidFill>
                <a:latin typeface="Century Gothic"/>
                <a:ea typeface="Calibri"/>
                <a:cs typeface="Verdana"/>
              </a:rPr>
              <a:t>essere preferibilmente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condita all’atto dell’utilizzo/somministrazione</a:t>
            </a:r>
            <a:r>
              <a:rPr lang="it-IT" sz="2000" dirty="0" smtClean="0">
                <a:solidFill>
                  <a:srgbClr val="000000"/>
                </a:solidFill>
                <a:latin typeface="Century Gothic"/>
                <a:ea typeface="Calibri"/>
                <a:cs typeface="Verdana"/>
              </a:rPr>
              <a:t>.</a:t>
            </a:r>
          </a:p>
          <a:p>
            <a:pPr marL="457200" indent="-457200" algn="just">
              <a:lnSpc>
                <a:spcPct val="115000"/>
              </a:lnSpc>
              <a:spcAft>
                <a:spcPts val="0"/>
              </a:spcAft>
              <a:buClr>
                <a:srgbClr val="000000"/>
              </a:buClr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Riso: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è da favorire l’utilizzo di risi nazionali: Arborio, Vialone, ecc.; il ricorso al riso parboiled deve essere limitato preferibilmente a ricette o situazioni che ne richiedano l’uso particolare. </a:t>
            </a:r>
            <a:r>
              <a:rPr lang="it-IT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Si consiglia di alternare il riso “bianco” con quello integrale o </a:t>
            </a:r>
            <a:r>
              <a:rPr lang="it-IT" sz="24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semintegrale</a:t>
            </a:r>
            <a:r>
              <a:rPr lang="it-IT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Gnocchi: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di norma utilizzare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gnocchi di patate freschi o surgelati.</a:t>
            </a:r>
            <a:endParaRPr lang="it-IT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Altre tipologie di </a:t>
            </a:r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cereali: </a:t>
            </a:r>
            <a:r>
              <a:rPr lang="it-IT" sz="2400" dirty="0">
                <a:latin typeface="Century Gothic"/>
                <a:ea typeface="Calibri"/>
                <a:cs typeface="Verdana"/>
              </a:rPr>
              <a:t>è possibile ed auspicabile variare le tipologie di cereali utilizzati,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prevedendo oltre a pasta e riso, </a:t>
            </a:r>
            <a:r>
              <a:rPr lang="it-IT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altri cereali come orzo, farro e miglio</a:t>
            </a:r>
            <a:r>
              <a:rPr lang="it-IT" sz="2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.</a:t>
            </a:r>
            <a:endParaRPr lang="it-IT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TIPOLOGIE ALIMENTI</a:t>
            </a:r>
            <a:endParaRPr lang="it-IT" sz="3200" b="1" dirty="0"/>
          </a:p>
        </p:txBody>
      </p:sp>
      <p:pic>
        <p:nvPicPr>
          <p:cNvPr id="10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052" y="4414437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458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ALLEGATO 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0" y="1095329"/>
            <a:ext cx="12192000" cy="568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Pane e prodotti da forno 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Pane:</a:t>
            </a:r>
            <a:r>
              <a:rPr lang="it-IT" sz="4400" dirty="0">
                <a:solidFill>
                  <a:srgbClr val="002060"/>
                </a:solidFill>
                <a:latin typeface="Century Gothic"/>
                <a:ea typeface="Calibri"/>
                <a:cs typeface="Verdana"/>
              </a:rPr>
              <a:t>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utilizzare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pane fresco di giornata,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 evitando il pane riscaldato o surgelato. </a:t>
            </a:r>
            <a:br>
              <a:rPr lang="it-IT" sz="2000" dirty="0">
                <a:latin typeface="Century Gothic"/>
                <a:ea typeface="Calibri"/>
                <a:cs typeface="Verdana"/>
              </a:rPr>
            </a:br>
            <a:r>
              <a:rPr lang="it-IT" sz="2000" dirty="0">
                <a:latin typeface="Century Gothic"/>
                <a:ea typeface="Calibri"/>
                <a:cs typeface="Verdana"/>
              </a:rPr>
              <a:t>Per la merenda o lo spuntino del pomeriggio, il pane può essere sostituito con fette biscottate, </a:t>
            </a:r>
            <a:r>
              <a:rPr lang="it-IT" sz="2000" dirty="0" err="1">
                <a:latin typeface="Century Gothic"/>
                <a:ea typeface="Calibri"/>
                <a:cs typeface="Verdana"/>
              </a:rPr>
              <a:t>crackers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 non salati in superficie, pane con </a:t>
            </a:r>
            <a:r>
              <a:rPr lang="it-IT" sz="2000" dirty="0" smtClean="0">
                <a:latin typeface="Century Gothic"/>
                <a:ea typeface="Calibri"/>
                <a:cs typeface="Verdana"/>
              </a:rPr>
              <a:t>l’uvetta.</a:t>
            </a:r>
            <a:r>
              <a:rPr lang="it-IT" sz="2000" dirty="0">
                <a:latin typeface="Calibri"/>
                <a:ea typeface="Calibri"/>
                <a:cs typeface="Times New Roman"/>
              </a:rPr>
              <a:t> </a:t>
            </a:r>
            <a:r>
              <a:rPr lang="it-IT" sz="2000" dirty="0" smtClean="0">
                <a:latin typeface="Calibri"/>
                <a:ea typeface="Calibri"/>
                <a:cs typeface="Times New Roman"/>
              </a:rPr>
              <a:t>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Si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consiglia di alternare con pane integrale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.</a:t>
            </a:r>
            <a:endParaRPr lang="it-IT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endParaRPr lang="it-IT" sz="16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Symbol"/>
              <a:buChar char=""/>
              <a:tabLst>
                <a:tab pos="457200" algn="l"/>
              </a:tabLst>
            </a:pPr>
            <a:r>
              <a:rPr lang="it-IT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Prodotti da forno: </a:t>
            </a:r>
            <a:r>
              <a:rPr lang="it-IT" sz="2000" dirty="0" smtClean="0">
                <a:latin typeface="Century Gothic"/>
                <a:ea typeface="Calibri"/>
                <a:cs typeface="Verdana"/>
              </a:rPr>
              <a:t>fette biscottate, </a:t>
            </a:r>
            <a:r>
              <a:rPr lang="it-IT" sz="2000" dirty="0" err="1" smtClean="0">
                <a:latin typeface="Century Gothic"/>
                <a:ea typeface="Calibri"/>
                <a:cs typeface="Verdana"/>
              </a:rPr>
              <a:t>crackers</a:t>
            </a:r>
            <a:r>
              <a:rPr lang="it-IT" sz="2000" dirty="0" smtClean="0">
                <a:latin typeface="Century Gothic"/>
                <a:ea typeface="Calibri"/>
                <a:cs typeface="Verdana"/>
              </a:rPr>
              <a:t> e i prodotti da forno devono essere 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preparati con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olio extravergine di oliva o olio monoseme.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Vanno evitati i prodotti contenenti grassi idrogenati o grassi vegetali non idrogenati (palma, </a:t>
            </a:r>
            <a:r>
              <a:rPr lang="it-IT" sz="3200" b="1" i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palmisto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, cocco).</a:t>
            </a: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0" y="-1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TIPOLOGIE ALIMENTI</a:t>
            </a:r>
            <a:endParaRPr lang="it-IT" sz="32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3224" y="-1"/>
            <a:ext cx="2888776" cy="1918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5" descr="new%20(27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0740" y="3322615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78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03484" y="681178"/>
            <a:ext cx="9340767" cy="6073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Verdure e ortaggi: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hanno un elevato contenuto in vitamine e sali minerali, quindi la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frequenza dovrà essere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giornaliera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; vanno utilizzate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verdure fresche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di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stagione</a:t>
            </a:r>
            <a:r>
              <a:rPr lang="it-IT" sz="2400" dirty="0">
                <a:latin typeface="Century Gothic"/>
                <a:ea typeface="Calibri"/>
                <a:cs typeface="Verdana"/>
              </a:rPr>
              <a:t>,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opportunamente variate,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crude e cotte, o verdure surgelate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. </a:t>
            </a:r>
            <a:r>
              <a:rPr lang="it-IT" sz="2000" dirty="0" smtClean="0">
                <a:latin typeface="Century Gothic"/>
                <a:ea typeface="Calibri"/>
                <a:cs typeface="Verdana"/>
              </a:rPr>
              <a:t>Per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salvaguardarne i nutrienti vanno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cotte a vapore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o in poca acqua. </a:t>
            </a:r>
            <a:r>
              <a:rPr lang="it-IT" b="1" i="1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 </a:t>
            </a:r>
            <a:endParaRPr lang="it-IT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Frutta: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ha un elevato contenuto in vitamine e sali minerali, quindi deve essere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presente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ogni giorno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,</a:t>
            </a:r>
            <a:r>
              <a:rPr lang="it-IT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va utilizzata preferibilmente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frutta di </a:t>
            </a:r>
            <a:r>
              <a:rPr lang="it-IT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stagione</a:t>
            </a:r>
          </a:p>
          <a:p>
            <a:pPr marL="457200" lvl="0" indent="-457200" algn="ctr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dirty="0" smtClean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> </a:t>
            </a:r>
            <a: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  <a:t/>
            </a:r>
            <a:br>
              <a:rPr lang="it-IT" dirty="0">
                <a:solidFill>
                  <a:prstClr val="black"/>
                </a:solidFill>
                <a:latin typeface="Century Gothic"/>
                <a:ea typeface="Calibri"/>
                <a:cs typeface="Verdana"/>
              </a:rPr>
            </a:br>
            <a:r>
              <a:rPr lang="it-IT" sz="44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Si </a:t>
            </a:r>
            <a:r>
              <a:rPr lang="it-IT" sz="44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sconsiglia l’uso di primizie e di produzioni </a:t>
            </a:r>
            <a:r>
              <a:rPr lang="it-IT" sz="4400" b="1" i="1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tardive </a:t>
            </a:r>
            <a:endParaRPr lang="it-IT" sz="4400" b="1" i="1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TIPOLOGIE ALIMENTI</a:t>
            </a:r>
            <a:endParaRPr lang="it-IT" sz="3200" b="1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4250" y="0"/>
            <a:ext cx="2747749" cy="6755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559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374650" y="813298"/>
            <a:ext cx="11403368" cy="60385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Aromi</a:t>
            </a:r>
            <a:r>
              <a:rPr lang="it-IT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: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utilizzare aromi freschi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quali: </a:t>
            </a:r>
            <a:r>
              <a:rPr lang="it-IT" sz="2000" i="1" dirty="0">
                <a:latin typeface="Century Gothic"/>
                <a:ea typeface="Calibri"/>
                <a:cs typeface="Verdana"/>
              </a:rPr>
              <a:t>basilico, prezzemolo, salvia, rosmarino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, </a:t>
            </a:r>
            <a:r>
              <a:rPr lang="it-IT" sz="2000" i="1" dirty="0">
                <a:latin typeface="Century Gothic"/>
                <a:ea typeface="Calibri"/>
                <a:cs typeface="Verdana"/>
              </a:rPr>
              <a:t>alloro, cipolla, aglio,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ecc. Non devono essere utilizzati pepe, peperoncino e salse piccanti.</a:t>
            </a:r>
            <a:endParaRPr lang="it-IT" sz="2000" dirty="0">
              <a:latin typeface="Calibri"/>
              <a:ea typeface="Calibri"/>
              <a:cs typeface="Times New Roman"/>
            </a:endParaRPr>
          </a:p>
          <a:p>
            <a:pPr marL="226695" algn="just">
              <a:lnSpc>
                <a:spcPct val="115000"/>
              </a:lnSpc>
              <a:spcAft>
                <a:spcPts val="0"/>
              </a:spcAft>
            </a:pPr>
            <a:r>
              <a:rPr lang="it-IT" sz="2000" b="1" i="1" dirty="0">
                <a:latin typeface="Century Gothic"/>
                <a:ea typeface="Calibri"/>
                <a:cs typeface="Verdana"/>
              </a:rPr>
              <a:t> </a:t>
            </a:r>
            <a:endParaRPr lang="it-IT" sz="2000" dirty="0">
              <a:latin typeface="Calibri"/>
              <a:ea typeface="Calibri"/>
              <a:cs typeface="Times New Roman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Sale ed estratti per brodo</a:t>
            </a:r>
            <a:r>
              <a:rPr lang="it-IT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: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va utilizzato in quantità moderata il sale alimentare, preferibilmente iodurato/iodato, </a:t>
            </a:r>
            <a:r>
              <a:rPr lang="it-IT" sz="28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Sono 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da escludere gli estratti per brodo a base di glutammato </a:t>
            </a:r>
            <a:r>
              <a:rPr lang="it-IT" sz="28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monosodico</a:t>
            </a: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e con grassi vegetali idrogenati. </a:t>
            </a:r>
            <a:endParaRPr lang="it-IT" sz="28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it-IT" sz="20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it-IT" sz="2000" dirty="0" smtClean="0">
              <a:latin typeface="Century Gothic"/>
              <a:ea typeface="Calibri"/>
              <a:cs typeface="Verdana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endParaRPr lang="it-IT" sz="2000" dirty="0">
              <a:latin typeface="Century Gothic"/>
              <a:ea typeface="Calibri"/>
              <a:cs typeface="Verdana"/>
            </a:endParaRPr>
          </a:p>
          <a:p>
            <a:pPr marL="228600" algn="just">
              <a:lnSpc>
                <a:spcPct val="115000"/>
              </a:lnSpc>
              <a:spcAft>
                <a:spcPts val="0"/>
              </a:spcAft>
            </a:pPr>
            <a:r>
              <a:rPr lang="it-IT" sz="2000" dirty="0" smtClean="0">
                <a:latin typeface="Century Gothic"/>
                <a:ea typeface="Calibri"/>
                <a:cs typeface="Verdana"/>
              </a:rPr>
              <a:t>Tra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i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preparati per brodo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sono da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preferire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 le tipologie contenenti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proteine vegetali, oli monoseme, sale marino, e con almeno il 3% di verdure disidratate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.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TIPOLOGIE ALIMENTI</a:t>
            </a:r>
            <a:endParaRPr lang="it-IT" sz="3200" b="1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2127" y="3719956"/>
            <a:ext cx="2306470" cy="1440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594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91070" y="1365358"/>
            <a:ext cx="8611736" cy="511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Conserve e </a:t>
            </a:r>
            <a:r>
              <a:rPr lang="it-IT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semiconserve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alimentari (scatolame)</a:t>
            </a:r>
            <a:r>
              <a:rPr lang="it-IT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: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sono consigliati i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pomodori pelati senza aggiunta di concentrato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ed il </a:t>
            </a:r>
            <a:r>
              <a:rPr lang="it-IT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tonno al naturale o all’olio extravergine di </a:t>
            </a:r>
            <a:r>
              <a:rPr lang="it-IT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oliva</a:t>
            </a: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endParaRPr lang="it-IT" sz="20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alibri"/>
              <a:cs typeface="Verdana"/>
            </a:endParaRPr>
          </a:p>
          <a:p>
            <a:pPr marL="457200" lvl="0" indent="-457200" algn="just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q"/>
              <a:tabLst>
                <a:tab pos="457200" algn="l"/>
              </a:tabLst>
            </a:pP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Condimenti</a:t>
            </a:r>
            <a:r>
              <a:rPr lang="it-IT" sz="40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:</a:t>
            </a:r>
            <a:r>
              <a:rPr lang="it-IT" sz="32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sono da utilizzare: </a:t>
            </a:r>
            <a:endParaRPr lang="it-IT" sz="2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000" dirty="0">
                <a:latin typeface="Century Gothic"/>
                <a:ea typeface="Calibri"/>
                <a:cs typeface="Century Gothic"/>
              </a:rPr>
              <a:t> </a:t>
            </a:r>
            <a:r>
              <a:rPr lang="it-IT" sz="2000" dirty="0">
                <a:latin typeface="Century Gothic"/>
                <a:ea typeface="Calibri"/>
                <a:cs typeface="Verdana"/>
              </a:rPr>
              <a:t>- </a:t>
            </a:r>
            <a:r>
              <a:rPr lang="it-IT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olio extravergine di oliva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(usualmente da preferire);</a:t>
            </a:r>
            <a:endParaRPr lang="it-IT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marL="114300" indent="-114300" algn="just">
              <a:lnSpc>
                <a:spcPct val="115000"/>
              </a:lnSpc>
              <a:spcAft>
                <a:spcPts val="0"/>
              </a:spcAft>
            </a:pPr>
            <a:r>
              <a:rPr lang="it-IT" sz="2400" dirty="0">
                <a:latin typeface="Century Gothic"/>
                <a:ea typeface="Calibri"/>
                <a:cs typeface="Century Gothic"/>
              </a:rPr>
              <a:t> </a:t>
            </a:r>
            <a:r>
              <a:rPr lang="it-IT" sz="2400" dirty="0">
                <a:latin typeface="Century Gothic"/>
                <a:ea typeface="Calibri"/>
                <a:cs typeface="Symbol"/>
              </a:rPr>
              <a:t>-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burro, solo in piccole quantità per le preparazioni che lo richiedono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in ricetta </a:t>
            </a:r>
            <a:r>
              <a:rPr lang="it-IT" sz="2400" dirty="0">
                <a:latin typeface="Century Gothic"/>
                <a:ea typeface="Calibri"/>
                <a:cs typeface="Verdana"/>
              </a:rPr>
              <a:t>ed </a:t>
            </a:r>
            <a:r>
              <a:rPr lang="it-IT" sz="2400" dirty="0" smtClean="0">
                <a:latin typeface="Century Gothic"/>
                <a:ea typeface="Calibri"/>
                <a:cs typeface="Verdana"/>
              </a:rPr>
              <a:t> </a:t>
            </a:r>
            <a:r>
              <a:rPr lang="it-IT" sz="24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</a:t>
            </a:r>
            <a:r>
              <a:rPr lang="it-IT" sz="2400" dirty="0" smtClean="0">
                <a:latin typeface="Century Gothic"/>
                <a:ea typeface="Calibri"/>
                <a:cs typeface="Verdana"/>
              </a:rPr>
              <a:t>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crudo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o scaldato a basse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temperature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400" dirty="0">
                <a:latin typeface="Century Gothic"/>
                <a:ea typeface="Calibri"/>
                <a:cs typeface="Century Gothic"/>
              </a:rPr>
              <a:t> </a:t>
            </a:r>
            <a:r>
              <a:rPr lang="it-IT" sz="2400" dirty="0">
                <a:latin typeface="Century Gothic"/>
                <a:ea typeface="Calibri"/>
                <a:cs typeface="Symbol"/>
              </a:rPr>
              <a:t>- </a:t>
            </a:r>
            <a:r>
              <a:rPr lang="it-IT" sz="2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olio monoseme di arachide, di mais o di girasole.</a:t>
            </a:r>
            <a:endParaRPr lang="it-IT" sz="24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TIPOLOGIE ALIMENTI</a:t>
            </a:r>
            <a:endParaRPr lang="it-IT" sz="3200" b="1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807" y="1487605"/>
            <a:ext cx="3389194" cy="2115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2806" y="4176215"/>
            <a:ext cx="3389194" cy="2681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91695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63773" y="545828"/>
            <a:ext cx="11928143" cy="660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DISTRIBUZIONE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Veicoli :</a:t>
            </a:r>
            <a:r>
              <a:rPr lang="it-IT" i="1" dirty="0" smtClean="0">
                <a:latin typeface="Century Gothic"/>
                <a:ea typeface="Calibri"/>
                <a:cs typeface="Verdana"/>
              </a:rPr>
              <a:t> </a:t>
            </a:r>
            <a:r>
              <a:rPr lang="it-IT" dirty="0" smtClean="0">
                <a:latin typeface="Century Gothic"/>
                <a:ea typeface="Calibri"/>
                <a:cs typeface="Verdana"/>
              </a:rPr>
              <a:t>devono </a:t>
            </a:r>
            <a:r>
              <a:rPr lang="it-IT" dirty="0">
                <a:latin typeface="Century Gothic"/>
                <a:ea typeface="Calibri"/>
                <a:cs typeface="Verdana"/>
              </a:rPr>
              <a:t>essere: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</a:pPr>
            <a:r>
              <a:rPr lang="it-IT" dirty="0">
                <a:latin typeface="Century Gothic"/>
                <a:ea typeface="Calibri"/>
                <a:cs typeface="Verdana"/>
              </a:rPr>
              <a:t>automezzi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chiusi,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rivestiti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in materiale liscio e lavabile</a:t>
            </a:r>
            <a:r>
              <a:rPr lang="it-IT" dirty="0">
                <a:latin typeface="Century Gothic"/>
                <a:ea typeface="Calibri"/>
                <a:cs typeface="Verdana"/>
              </a:rPr>
              <a:t>; 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</a:pPr>
            <a:r>
              <a:rPr lang="it-IT" dirty="0">
                <a:latin typeface="Century Gothic"/>
                <a:ea typeface="Calibri"/>
                <a:cs typeface="Verdana"/>
              </a:rPr>
              <a:t>adibiti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esclusivamente al trasporto degli alimenti.</a:t>
            </a:r>
            <a:endParaRPr lang="it-IT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Contenitori:</a:t>
            </a: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dirty="0" smtClean="0">
                <a:latin typeface="Century Gothic"/>
                <a:ea typeface="Calibri"/>
                <a:cs typeface="Verdana"/>
              </a:rPr>
              <a:t>devono </a:t>
            </a:r>
            <a:r>
              <a:rPr lang="it-IT" dirty="0">
                <a:latin typeface="Century Gothic"/>
                <a:ea typeface="Calibri"/>
                <a:cs typeface="Verdana"/>
              </a:rPr>
              <a:t>essere: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</a:pPr>
            <a:r>
              <a:rPr lang="it-IT" dirty="0">
                <a:latin typeface="Century Gothic"/>
                <a:ea typeface="Calibri"/>
                <a:cs typeface="Verdana"/>
              </a:rPr>
              <a:t>di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materiale facilmente lavabile e disinfettabile </a:t>
            </a:r>
            <a:r>
              <a:rPr lang="it-IT" dirty="0">
                <a:latin typeface="Century Gothic"/>
                <a:ea typeface="Calibri"/>
                <a:cs typeface="Verdana"/>
              </a:rPr>
              <a:t>(es.: acciaio inossidabile),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</a:pPr>
            <a:r>
              <a:rPr lang="it-IT" dirty="0">
                <a:latin typeface="Century Gothic"/>
                <a:ea typeface="Calibri"/>
                <a:cs typeface="Verdana"/>
              </a:rPr>
              <a:t>idoneamente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coibentati</a:t>
            </a:r>
            <a:r>
              <a:rPr lang="it-IT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dirty="0">
                <a:latin typeface="Century Gothic"/>
                <a:ea typeface="Calibri"/>
                <a:cs typeface="Verdana"/>
              </a:rPr>
              <a:t>per garantire il mantenimento della temperatura ottimale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228600" algn="l"/>
              </a:tabLst>
            </a:pPr>
            <a:r>
              <a:rPr lang="it-IT" dirty="0">
                <a:latin typeface="Century Gothic"/>
                <a:ea typeface="Calibri"/>
                <a:cs typeface="Verdana"/>
              </a:rPr>
              <a:t>possibilmente dotati di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sistemi attivi di tenuta del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calore</a:t>
            </a:r>
            <a:endParaRPr lang="it-IT" sz="24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Tempi: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Non devono trascorrere più di due ore (120 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min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)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dirty="0" smtClean="0">
                <a:latin typeface="Century Gothic"/>
                <a:ea typeface="Calibri"/>
                <a:cs typeface="Verdana"/>
              </a:rPr>
              <a:t>tra fine cottura e inizio della somministrazione. </a:t>
            </a:r>
            <a:r>
              <a:rPr lang="it-IT" u="sng" dirty="0" smtClean="0">
                <a:latin typeface="Century Gothic"/>
                <a:ea typeface="Calibri"/>
                <a:cs typeface="Verdana"/>
              </a:rPr>
              <a:t>Tempistiche </a:t>
            </a:r>
            <a:r>
              <a:rPr lang="it-IT" u="sng" dirty="0">
                <a:latin typeface="Century Gothic"/>
                <a:ea typeface="Calibri"/>
                <a:cs typeface="Verdana"/>
              </a:rPr>
              <a:t>orientative: </a:t>
            </a:r>
            <a:r>
              <a:rPr lang="it-IT" dirty="0" smtClean="0">
                <a:latin typeface="Century Gothic"/>
                <a:ea typeface="Calibri"/>
                <a:cs typeface="Verdana"/>
              </a:rPr>
              <a:t> Tra </a:t>
            </a:r>
            <a:r>
              <a:rPr lang="it-IT" dirty="0">
                <a:latin typeface="Century Gothic"/>
                <a:ea typeface="Calibri"/>
                <a:cs typeface="Verdana"/>
              </a:rPr>
              <a:t>fine cottura e consegna pasti: 75' - </a:t>
            </a:r>
            <a:r>
              <a:rPr lang="it-IT" dirty="0" smtClean="0">
                <a:latin typeface="Century Gothic"/>
                <a:ea typeface="Calibri"/>
                <a:cs typeface="Verdana"/>
              </a:rPr>
              <a:t>90‘ - Tra </a:t>
            </a:r>
            <a:r>
              <a:rPr lang="it-IT" dirty="0">
                <a:latin typeface="Century Gothic"/>
                <a:ea typeface="Calibri"/>
                <a:cs typeface="Verdana"/>
              </a:rPr>
              <a:t>consegna pasti e somministrazione: 30' - </a:t>
            </a:r>
            <a:r>
              <a:rPr lang="it-IT" dirty="0" smtClean="0">
                <a:latin typeface="Century Gothic"/>
                <a:ea typeface="Calibri"/>
                <a:cs typeface="Verdana"/>
              </a:rPr>
              <a:t>45‘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228600" algn="l"/>
              </a:tabLst>
            </a:pPr>
            <a:r>
              <a:rPr lang="it-IT" sz="36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Addetti</a:t>
            </a:r>
            <a:r>
              <a:rPr lang="it-IT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numero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minimo pari a 1/60 degli utenti per 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turno, dotati </a:t>
            </a:r>
            <a:r>
              <a:rPr lang="it-IT" sz="24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di idoneo abbigliamento</a:t>
            </a:r>
            <a:r>
              <a:rPr lang="it-IT" sz="24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alibri"/>
                <a:cs typeface="Verdana"/>
              </a:rPr>
              <a:t>;</a:t>
            </a:r>
            <a:endParaRPr lang="it-IT" sz="24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242399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</a:t>
            </a:r>
            <a:r>
              <a:rPr lang="it-IT" b="1" dirty="0" smtClean="0">
                <a:solidFill>
                  <a:schemeClr val="bg1"/>
                </a:solidFill>
                <a:latin typeface="Century Gothic" pitchFamily="34" charset="0"/>
              </a:rPr>
              <a:t>2</a:t>
            </a:r>
            <a:endParaRPr lang="it-IT" b="1" dirty="0">
              <a:solidFill>
                <a:schemeClr val="bg1"/>
              </a:solidFill>
              <a:latin typeface="Century Gothic" pitchFamily="34" charset="0"/>
            </a:endParaRP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63773" y="1099901"/>
            <a:ext cx="11832609" cy="4622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FORNITURA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DELLE MATERIE PRIME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Le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caratteristiche merceologiche delle materie prime 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devono corrispondere a quanto contenuto nelle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schede prodotto delle principali sostanze alimentari 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contenute nello specifico </a:t>
            </a:r>
            <a:r>
              <a:rPr lang="it-IT" sz="4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allegato 3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it-IT" sz="10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Va data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preferenza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a prodotti con caratteristiche igienico-sanitarie migliorative, prodotti provenienti da agricoltura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BIO</a:t>
            </a:r>
            <a:r>
              <a:rPr lang="it-IT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 prodotti </a:t>
            </a:r>
            <a:r>
              <a:rPr lang="it-IT" dirty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di provenienza nazionale, prodotti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DOP </a:t>
            </a:r>
            <a:r>
              <a:rPr lang="it-IT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e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IGP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  <a:tabLst>
                <a:tab pos="114300" algn="l"/>
              </a:tabLst>
            </a:pPr>
            <a:endParaRPr lang="it-IT" sz="24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6775" y="4979883"/>
            <a:ext cx="4428103" cy="1814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8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24" y="5127150"/>
            <a:ext cx="2276189" cy="15200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750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0303" y="0"/>
            <a:ext cx="96996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 rot="20373004">
            <a:off x="207806" y="2240577"/>
            <a:ext cx="11941089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150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PREMESSA</a:t>
            </a:r>
            <a:endParaRPr lang="it-IT" sz="150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77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120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sp>
        <p:nvSpPr>
          <p:cNvPr id="51204" name="Rettangolo 3"/>
          <p:cNvSpPr>
            <a:spLocks noChangeArrowheads="1"/>
          </p:cNvSpPr>
          <p:nvPr/>
        </p:nvSpPr>
        <p:spPr bwMode="auto">
          <a:xfrm>
            <a:off x="374650" y="1208088"/>
            <a:ext cx="11222038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it-IT" dirty="0" smtClean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  <a:p>
            <a:endParaRPr lang="it-IT" dirty="0">
              <a:latin typeface="Century Gothic" pitchFamily="34" charset="0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232012" y="644600"/>
            <a:ext cx="11682484" cy="582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PROGETTO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DI EDUCAZIONE ALIMENTARE</a:t>
            </a: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it-IT" sz="2400" dirty="0">
              <a:latin typeface="Calibri"/>
              <a:ea typeface="Calibri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Il progetto di </a:t>
            </a:r>
            <a:r>
              <a:rPr lang="it-IT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educazione alimentare</a:t>
            </a:r>
            <a:r>
              <a:rPr lang="it-IT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, volto all’aumento del </a:t>
            </a:r>
            <a:r>
              <a:rPr lang="it-IT" sz="4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consumo di frutta e verdura</a:t>
            </a:r>
            <a:r>
              <a:rPr lang="it-IT" sz="4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endParaRPr lang="it-IT" sz="4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</a:t>
            </a:r>
            <a:r>
              <a:rPr lang="it-IT" sz="28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condiviso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e concordato con il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SIAN. 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28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it-IT" sz="2800" b="1" i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it-IT" dirty="0" smtClean="0">
                <a:solidFill>
                  <a:srgbClr val="000000"/>
                </a:solidFill>
                <a:latin typeface="Century Gothic"/>
                <a:ea typeface="Century Gothic"/>
                <a:cs typeface="Century Gothic"/>
              </a:rPr>
              <a:t>Con </a:t>
            </a:r>
            <a:r>
              <a:rPr lang="it-IT" sz="6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valutazione</a:t>
            </a:r>
            <a:r>
              <a:rPr lang="it-IT" sz="32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 </a:t>
            </a:r>
            <a:r>
              <a:rPr lang="it-IT" sz="32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della riduzione dello spreco di frutta e verdura a seguito del progetto.</a:t>
            </a:r>
            <a:endParaRPr lang="it-IT" sz="32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6460" y="3366637"/>
            <a:ext cx="5154945" cy="155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0354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23555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2</a:t>
            </a:r>
          </a:p>
        </p:txBody>
      </p:sp>
      <p:graphicFrame>
        <p:nvGraphicFramePr>
          <p:cNvPr id="5" name="Oggetto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31051450"/>
              </p:ext>
            </p:extLst>
          </p:nvPr>
        </p:nvGraphicFramePr>
        <p:xfrm>
          <a:off x="3005137" y="517525"/>
          <a:ext cx="8813823" cy="6189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5" name="Documento" r:id="rId3" imgW="6652607" imgH="8932864" progId="Word.Document.12">
                  <p:embed/>
                </p:oleObj>
              </mc:Choice>
              <mc:Fallback>
                <p:oleObj name="Documento" r:id="rId3" imgW="6652607" imgH="8932864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05137" y="517525"/>
                        <a:ext cx="8813823" cy="6189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olo 1"/>
          <p:cNvSpPr txBox="1">
            <a:spLocks/>
          </p:cNvSpPr>
          <p:nvPr/>
        </p:nvSpPr>
        <p:spPr bwMode="auto">
          <a:xfrm>
            <a:off x="2370161" y="0"/>
            <a:ext cx="9821839" cy="66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it-IT" altLang="it-IT" sz="3200" b="1" dirty="0" smtClean="0">
                <a:solidFill>
                  <a:srgbClr val="2219CD"/>
                </a:solidFill>
                <a:latin typeface="Century Gothic" pitchFamily="34" charset="0"/>
              </a:rPr>
              <a:t>IL SERVIZIO DI RISTORAZIONE SCOLASTICA</a:t>
            </a:r>
            <a:endParaRPr lang="it-IT" sz="3200" b="1" dirty="0"/>
          </a:p>
        </p:txBody>
      </p:sp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37982"/>
            <a:ext cx="2920621" cy="2500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5" descr="new%20(27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596" y="1937982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32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74" y="-23815"/>
            <a:ext cx="96996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0" y="0"/>
            <a:ext cx="3329758" cy="6863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440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</a:p>
        </p:txBody>
      </p:sp>
      <p:sp>
        <p:nvSpPr>
          <p:cNvPr id="4" name="Rettangolo 3"/>
          <p:cNvSpPr/>
          <p:nvPr/>
        </p:nvSpPr>
        <p:spPr>
          <a:xfrm rot="20373004">
            <a:off x="3354001" y="1630808"/>
            <a:ext cx="7750455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96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SCHEDE </a:t>
            </a:r>
          </a:p>
          <a:p>
            <a:pPr lvl="0" algn="ctr">
              <a:defRPr/>
            </a:pPr>
            <a:r>
              <a:rPr lang="it-IT" sz="96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PRODOTTO</a:t>
            </a:r>
            <a:endParaRPr lang="it-IT" sz="96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07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Risultati immagini per Regolamento CE 1169/20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2406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96902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insegnante alla lavagna"/>
          <p:cNvPicPr>
            <a:picLocks noChangeAspect="1" noChangeArrowheads="1"/>
          </p:cNvPicPr>
          <p:nvPr/>
        </p:nvPicPr>
        <p:blipFill>
          <a:blip r:embed="rId2">
            <a:lum bright="70000" contrast="-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67" y="633414"/>
            <a:ext cx="12192000" cy="600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tangolo 2"/>
          <p:cNvSpPr/>
          <p:nvPr/>
        </p:nvSpPr>
        <p:spPr>
          <a:xfrm>
            <a:off x="80434" y="188914"/>
            <a:ext cx="8056033" cy="61245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>
              <a:buFont typeface="Arial" charset="0"/>
              <a:buNone/>
              <a:defRPr/>
            </a:pPr>
            <a:r>
              <a:rPr lang="it-IT" sz="6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Regolamento CE 1169/2011 </a:t>
            </a:r>
          </a:p>
          <a:p>
            <a:pPr marL="457200" indent="-457200" algn="ctr" defTabSz="457200">
              <a:buFont typeface="Arial" pitchFamily="34" charset="0"/>
              <a:buChar char="•"/>
              <a:defRPr/>
            </a:pP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ETICHETTATURA ALIMENTI</a:t>
            </a:r>
          </a:p>
          <a:p>
            <a:pPr marL="457200" indent="-457200" algn="ctr" defTabSz="457200">
              <a:buFont typeface="Arial" pitchFamily="34" charset="0"/>
              <a:buChar char="•"/>
              <a:defRPr/>
            </a:pPr>
            <a:r>
              <a:rPr lang="it-IT" sz="28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ALLERGENI</a:t>
            </a:r>
          </a:p>
          <a:p>
            <a:pPr algn="ctr" defTabSz="457200">
              <a:defRPr/>
            </a:pPr>
            <a:r>
              <a:rPr lang="it-I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AMBITO DI APPLICAZIONE</a:t>
            </a:r>
          </a:p>
          <a:p>
            <a:pPr algn="ctr" defTabSz="457200">
              <a:buFont typeface="Arial" charset="0"/>
              <a:buNone/>
              <a:defRPr/>
            </a:pPr>
            <a:r>
              <a:rPr lang="it-IT" sz="3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Si applica </a:t>
            </a:r>
          </a:p>
          <a:p>
            <a:pPr algn="ctr" defTabSz="457200">
              <a:buFont typeface="Arial" charset="0"/>
              <a:buNone/>
              <a:defRPr/>
            </a:pPr>
            <a:r>
              <a:rPr lang="it-IT" sz="3200" b="1" i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anche ai servizi di ristorazione </a:t>
            </a:r>
          </a:p>
          <a:p>
            <a:pPr algn="ctr" defTabSz="457200">
              <a:buFont typeface="Arial" charset="0"/>
              <a:buNone/>
              <a:defRPr/>
            </a:pPr>
            <a:endParaRPr lang="it-IT" sz="8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MS PGothic" pitchFamily="34" charset="-128"/>
              <a:cs typeface="Arial" charset="0"/>
            </a:endParaRPr>
          </a:p>
          <a:p>
            <a:pPr defTabSz="457200">
              <a:buFont typeface="Arial" charset="0"/>
              <a:buNone/>
              <a:defRPr/>
            </a:pPr>
            <a:r>
              <a:rPr lang="it-IT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ristoranti,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 </a:t>
            </a:r>
            <a:r>
              <a:rPr lang="it-IT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imprese, ristorazione collettiva sociale</a:t>
            </a:r>
          </a:p>
          <a:p>
            <a:pPr defTabSz="457200">
              <a:buFont typeface="Arial" charset="0"/>
              <a:buNone/>
              <a:defRPr/>
            </a:pPr>
            <a:r>
              <a:rPr lang="it-IT" sz="36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MS PGothic" pitchFamily="34" charset="-128"/>
                <a:cs typeface="Arial" charset="0"/>
              </a:rPr>
              <a:t>(scuole, case di riposo, H…..)</a:t>
            </a:r>
          </a:p>
        </p:txBody>
      </p:sp>
      <p:pic>
        <p:nvPicPr>
          <p:cNvPr id="440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2251" y="15876"/>
            <a:ext cx="4349749" cy="661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15" descr="new%20(27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5100651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767770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olo 1"/>
          <p:cNvSpPr>
            <a:spLocks noGrp="1"/>
          </p:cNvSpPr>
          <p:nvPr>
            <p:ph type="title"/>
          </p:nvPr>
        </p:nvSpPr>
        <p:spPr>
          <a:xfrm>
            <a:off x="803584" y="18682"/>
            <a:ext cx="10972800" cy="786536"/>
          </a:xfrm>
        </p:spPr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SCHEDE PRODOTTI</a:t>
            </a:r>
            <a:endParaRPr lang="it-IT" b="1" dirty="0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43011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3</a:t>
            </a:r>
          </a:p>
        </p:txBody>
      </p:sp>
      <p:sp>
        <p:nvSpPr>
          <p:cNvPr id="43012" name="CasellaDiTesto 5"/>
          <p:cNvSpPr txBox="1">
            <a:spLocks noChangeArrowheads="1"/>
          </p:cNvSpPr>
          <p:nvPr/>
        </p:nvSpPr>
        <p:spPr bwMode="auto">
          <a:xfrm>
            <a:off x="8713788" y="4959350"/>
            <a:ext cx="2133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8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54037" y="674923"/>
            <a:ext cx="11524231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sz="2800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Aggiornamento in base al </a:t>
            </a:r>
            <a:r>
              <a:rPr lang="it-IT" sz="36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anose="020B0502020202020204" pitchFamily="34" charset="0"/>
                <a:cs typeface="+mn-cs"/>
              </a:rPr>
              <a:t>Regolamento CE 1169/2011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srgbClr val="FF0000"/>
              </a:solidFill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Inserite </a:t>
            </a: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tabelle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 relative alle </a:t>
            </a: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temperature di conservazione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dei prodotti alimentari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b="1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Aggiornamento </a:t>
            </a: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etichettatura dei prodotti senza glutine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in base al regolamento 609/2013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srgbClr val="FF0000"/>
              </a:solidFill>
              <a:latin typeface="Century Gothic" panose="020B0502020202020204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PRODOTTI ALIMENTARI: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b="1" dirty="0" smtClean="0">
              <a:solidFill>
                <a:srgbClr val="FF0000"/>
              </a:solidFill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Inseriti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prodotti da </a:t>
            </a: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lotta 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integrata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b="1" dirty="0" smtClean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Inseriti </a:t>
            </a: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prodotti equo e solidali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Inserita </a:t>
            </a: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verdura IV 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gamma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Inseriti </a:t>
            </a: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cereali diversi da pasta e integrali: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riso integrale o </a:t>
            </a:r>
            <a:r>
              <a:rPr lang="it-IT" b="1" dirty="0" err="1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semintegrale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, farro, orzo, </a:t>
            </a:r>
            <a:r>
              <a:rPr lang="it-IT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miglio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Eliminata </a:t>
            </a:r>
            <a:r>
              <a:rPr lang="it-IT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coppa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 </a:t>
            </a:r>
            <a:endParaRPr lang="it-IT" b="1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Definita la </a:t>
            </a: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frequenza 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del prosciutto </a:t>
            </a:r>
            <a:r>
              <a:rPr lang="it-IT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(che </a:t>
            </a: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va evitato nei </a:t>
            </a:r>
            <a:r>
              <a:rPr lang="it-IT" b="1" dirty="0" smtClean="0">
                <a:solidFill>
                  <a:srgbClr val="002060"/>
                </a:solidFill>
                <a:latin typeface="Century Gothic" panose="020B0502020202020204" pitchFamily="34" charset="0"/>
                <a:cs typeface="+mn-cs"/>
              </a:rPr>
              <a:t>nidi)</a:t>
            </a: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it-IT" b="1" dirty="0">
              <a:solidFill>
                <a:srgbClr val="002060"/>
              </a:solidFill>
              <a:latin typeface="Century Gothic" panose="020B0502020202020204" pitchFamily="34" charset="0"/>
              <a:cs typeface="+mn-cs"/>
            </a:endParaRPr>
          </a:p>
          <a:p>
            <a:pPr marL="285750" indent="-28575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it-IT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Definita la 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f</a:t>
            </a:r>
            <a:r>
              <a:rPr lang="it-IT" b="1" dirty="0" smtClean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requenza del </a:t>
            </a:r>
            <a:r>
              <a:rPr lang="it-IT" b="1" dirty="0">
                <a:solidFill>
                  <a:srgbClr val="FF0000"/>
                </a:solidFill>
                <a:latin typeface="Century Gothic" panose="020B0502020202020204" pitchFamily="34" charset="0"/>
                <a:cs typeface="+mn-cs"/>
              </a:rPr>
              <a:t>tonno</a:t>
            </a:r>
          </a:p>
        </p:txBody>
      </p:sp>
      <p:pic>
        <p:nvPicPr>
          <p:cNvPr id="9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2421" y="3036012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863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38164"/>
            <a:ext cx="12192000" cy="578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Connettore 1 4"/>
          <p:cNvCxnSpPr/>
          <p:nvPr/>
        </p:nvCxnSpPr>
        <p:spPr>
          <a:xfrm>
            <a:off x="431371" y="4221088"/>
            <a:ext cx="11232000" cy="0"/>
          </a:xfrm>
          <a:prstGeom prst="line">
            <a:avLst/>
          </a:prstGeom>
          <a:ln w="7937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1 9"/>
          <p:cNvCxnSpPr/>
          <p:nvPr/>
        </p:nvCxnSpPr>
        <p:spPr>
          <a:xfrm>
            <a:off x="480001" y="4797152"/>
            <a:ext cx="11232000" cy="0"/>
          </a:xfrm>
          <a:prstGeom prst="line">
            <a:avLst/>
          </a:prstGeom>
          <a:ln w="7937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1 10"/>
          <p:cNvCxnSpPr/>
          <p:nvPr/>
        </p:nvCxnSpPr>
        <p:spPr>
          <a:xfrm>
            <a:off x="431371" y="5304702"/>
            <a:ext cx="11232000" cy="0"/>
          </a:xfrm>
          <a:prstGeom prst="line">
            <a:avLst/>
          </a:prstGeom>
          <a:ln w="7937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/>
          <p:cNvCxnSpPr/>
          <p:nvPr/>
        </p:nvCxnSpPr>
        <p:spPr>
          <a:xfrm>
            <a:off x="431371" y="5805264"/>
            <a:ext cx="1824203" cy="0"/>
          </a:xfrm>
          <a:prstGeom prst="line">
            <a:avLst/>
          </a:prstGeom>
          <a:ln w="79375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12192000" cy="3616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0723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7970" y="620714"/>
            <a:ext cx="5914031" cy="5876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059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2238"/>
            <a:ext cx="3810000" cy="34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60" name="Picture 17" descr="D:\SIAN\Abstract e Pubblicazioni\Progetti SIANCCM\Okkio alla Ristorazione\OkkioDef\LoghiOkkio\Okkio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4218" y="188913"/>
            <a:ext cx="2609849" cy="36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52450"/>
            <a:ext cx="6000751" cy="6305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14" y="2035910"/>
            <a:ext cx="5761038" cy="4048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442083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75" y="0"/>
            <a:ext cx="96996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29336"/>
            <a:ext cx="3329758" cy="6863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4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5</a:t>
            </a:r>
            <a:endParaRPr lang="it-IT" sz="4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Rettangolo 3"/>
          <p:cNvSpPr/>
          <p:nvPr/>
        </p:nvSpPr>
        <p:spPr>
          <a:xfrm rot="19908259">
            <a:off x="1713046" y="2676215"/>
            <a:ext cx="1092318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96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NUTRIVENDING</a:t>
            </a:r>
            <a:endParaRPr lang="it-IT" sz="96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602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3F937497-DE86-46D1-A5F9-A4AFA94E0F7F}" type="slidenum">
              <a:rPr lang="it-IT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Arial" pitchFamily="34" charset="0"/>
                <a:buNone/>
              </a:pPr>
              <a:t>89</a:t>
            </a:fld>
            <a:endParaRPr 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3" name="Segnaposto numero diapositiva 3"/>
          <p:cNvSpPr txBox="1">
            <a:spLocks noGrp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Tx/>
              <a:buNone/>
              <a:defRPr/>
            </a:pPr>
            <a:fld id="{8C3B41FD-9C62-4098-A0E4-81F9B359DD01}" type="slidenum">
              <a:rPr lang="it-IT" sz="1400" smtClean="0">
                <a:solidFill>
                  <a:srgbClr val="000000"/>
                </a:solidFill>
                <a:cs typeface="+mn-cs"/>
              </a:rPr>
              <a:pPr algn="r" eaLnBrk="1" hangingPunct="1">
                <a:buFontTx/>
                <a:buNone/>
                <a:defRPr/>
              </a:pPr>
              <a:t>89</a:t>
            </a:fld>
            <a:endParaRPr lang="it-IT" sz="1400" smtClean="0">
              <a:solidFill>
                <a:srgbClr val="000000"/>
              </a:solidFill>
              <a:cs typeface="+mn-cs"/>
            </a:endParaRPr>
          </a:p>
        </p:txBody>
      </p:sp>
      <p:pic>
        <p:nvPicPr>
          <p:cNvPr id="37892" name="Picture 2" descr="Risultati immagini per nuovo codice degli appalti 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0" y="3357564"/>
            <a:ext cx="12192000" cy="30623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</a:t>
            </a:r>
            <a:r>
              <a:rPr lang="it-IT" sz="35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Lgs</a:t>
            </a:r>
            <a:r>
              <a:rPr lang="it-IT" sz="35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18.4.16 N°50 </a:t>
            </a:r>
          </a:p>
          <a:p>
            <a:pPr>
              <a:defRPr/>
            </a:pPr>
            <a:r>
              <a:rPr lang="it-I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144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SERVIZI DI RISTORAZIONE aggiudicati esclusivamente con il criterio del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rapporto qualità prezzo </a:t>
            </a:r>
          </a:p>
          <a:p>
            <a:pPr>
              <a:defRPr/>
            </a:pPr>
            <a:r>
              <a:rPr lang="it-IT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95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comma 3 - a)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RISTORAZIONE </a:t>
            </a:r>
            <a:r>
              <a:rPr lang="it-IT" sz="32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SCOLASTICA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OSPEDALIERA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</a:t>
            </a:r>
            <a:r>
              <a:rPr lang="it-IT" sz="32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SOCIALE</a:t>
            </a:r>
          </a:p>
          <a:p>
            <a:pPr>
              <a:defRPr/>
            </a:pP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ttangolo 5"/>
          <p:cNvSpPr/>
          <p:nvPr/>
        </p:nvSpPr>
        <p:spPr>
          <a:xfrm rot="20373004">
            <a:off x="1116709" y="2240577"/>
            <a:ext cx="101232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150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VENDING</a:t>
            </a:r>
            <a:endParaRPr lang="it-IT" sz="150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066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2344"/>
            <a:ext cx="121919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it-IT" sz="88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PREMESSA</a:t>
            </a:r>
            <a:endParaRPr lang="it-IT" sz="88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1" y="1446578"/>
            <a:ext cx="1219199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it-IT" sz="5400" b="1" dirty="0" smtClean="0">
                <a:solidFill>
                  <a:srgbClr val="002060"/>
                </a:solidFill>
                <a:latin typeface="Century Gothic"/>
                <a:ea typeface="Century Gothic"/>
                <a:cs typeface="Century Gothic"/>
              </a:rPr>
              <a:t>il </a:t>
            </a:r>
            <a:r>
              <a:rPr lang="it-IT" sz="54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</a:rPr>
              <a:t>valore nutrizionale ed educativo della Ristorazione Scolastica</a:t>
            </a:r>
            <a:endParaRPr lang="it-IT" sz="5400" dirty="0">
              <a:solidFill>
                <a:srgbClr val="002060"/>
              </a:solidFill>
              <a:latin typeface="Times New Roman"/>
              <a:ea typeface="Times New Roman"/>
            </a:endParaRPr>
          </a:p>
          <a:p>
            <a:pPr algn="just">
              <a:spcAft>
                <a:spcPts val="0"/>
              </a:spcAft>
            </a:pPr>
            <a:r>
              <a:rPr lang="it-IT" sz="800" dirty="0">
                <a:solidFill>
                  <a:srgbClr val="000000"/>
                </a:solidFill>
                <a:latin typeface="Times New Roman"/>
                <a:ea typeface="Times New Roman"/>
              </a:rPr>
              <a:t> </a:t>
            </a:r>
          </a:p>
          <a:p>
            <a:pPr algn="ctr"/>
            <a:r>
              <a:rPr lang="it-IT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Una corretta alimentazione è fondamentale </a:t>
            </a:r>
            <a:endParaRPr lang="it-IT" sz="40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per </a:t>
            </a:r>
            <a:r>
              <a:rPr lang="it-IT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determinare </a:t>
            </a:r>
            <a:endParaRPr lang="it-IT" sz="40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un </a:t>
            </a:r>
            <a:r>
              <a:rPr lang="it-IT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buono stato di salute e di benessere. </a:t>
            </a:r>
            <a:endParaRPr lang="it-IT" sz="4000" b="1" i="1" u="sng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/>
              <a:ea typeface="Century Gothic"/>
              <a:cs typeface="Century Gothic"/>
            </a:endParaRPr>
          </a:p>
          <a:p>
            <a:pPr algn="ctr"/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In </a:t>
            </a:r>
            <a:r>
              <a:rPr lang="it-IT" sz="4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quest’ottica, particolare importanza assume il momento della </a:t>
            </a:r>
            <a:r>
              <a:rPr lang="it-IT" sz="40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/>
                <a:ea typeface="Century Gothic"/>
                <a:cs typeface="Century Gothic"/>
              </a:rPr>
              <a:t>ristorazione scolastica </a:t>
            </a:r>
            <a:endParaRPr lang="it-IT" sz="4000" b="1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6589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None/>
            </a:pPr>
            <a:fld id="{35800293-E076-4F32-9F32-BF21E4288934}" type="slidenum">
              <a:rPr lang="it-IT" smtClean="0">
                <a:solidFill>
                  <a:srgbClr val="000000"/>
                </a:solidFill>
                <a:latin typeface="Times New Roman" pitchFamily="18" charset="0"/>
              </a:rPr>
              <a:pPr eaLnBrk="1" hangingPunct="1">
                <a:buFont typeface="Arial" pitchFamily="34" charset="0"/>
                <a:buNone/>
              </a:pPr>
              <a:t>90</a:t>
            </a:fld>
            <a:endParaRPr lang="it-IT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363" name="Segnaposto numero diapositiva 3"/>
          <p:cNvSpPr txBox="1">
            <a:spLocks noGrp="1"/>
          </p:cNvSpPr>
          <p:nvPr/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Tx/>
              <a:buNone/>
              <a:defRPr/>
            </a:pPr>
            <a:fld id="{A13050B4-7C6F-420A-B427-95479158EA85}" type="slidenum">
              <a:rPr lang="it-IT" sz="1400" smtClean="0">
                <a:solidFill>
                  <a:srgbClr val="000000"/>
                </a:solidFill>
                <a:cs typeface="+mn-cs"/>
              </a:rPr>
              <a:pPr algn="r" eaLnBrk="1" hangingPunct="1">
                <a:buFontTx/>
                <a:buNone/>
                <a:defRPr/>
              </a:pPr>
              <a:t>90</a:t>
            </a:fld>
            <a:endParaRPr lang="it-IT" sz="1400" smtClean="0">
              <a:solidFill>
                <a:srgbClr val="000000"/>
              </a:solidFill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1" y="2549526"/>
            <a:ext cx="12213167" cy="47085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DECRETO </a:t>
            </a:r>
            <a:r>
              <a:rPr lang="it-IT" sz="3600" b="1" i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Lgs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18.4.16 N°50 </a:t>
            </a:r>
          </a:p>
          <a:p>
            <a:pPr algn="ctr">
              <a:defRPr/>
            </a:pP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ART. 144 - SERVIZI DI RISTORAZIONE aggiudicati</a:t>
            </a:r>
            <a:endParaRPr lang="it-IT" sz="3200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base al rapporto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Qualità - Prezzo 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tenendo conto: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della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qualità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degli alimenti,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prodotti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biologici, tipici, tradizionali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denominazione protetta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 IGP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 filiera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corta</a:t>
            </a: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 agricoltura </a:t>
            </a: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sociale</a:t>
            </a:r>
          </a:p>
          <a:p>
            <a:pPr marL="457200" indent="-457200">
              <a:buFont typeface="Arial" pitchFamily="34" charset="0"/>
              <a:buChar char="•"/>
              <a:defRPr/>
            </a:pPr>
            <a:r>
              <a:rPr lang="it-IT" sz="32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dei Criteri Minimi Ambientali (CAM) </a:t>
            </a:r>
          </a:p>
          <a:p>
            <a:pPr>
              <a:defRPr/>
            </a:pPr>
            <a:endParaRPr lang="it-IT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it-IT" b="1" i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8917" name="Picture 2" descr="Risultati immagini per nuovo codice degli appalti pd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7" y="28575"/>
            <a:ext cx="12192000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068" y="5158854"/>
            <a:ext cx="2829784" cy="169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tangolo 6"/>
          <p:cNvSpPr/>
          <p:nvPr/>
        </p:nvSpPr>
        <p:spPr>
          <a:xfrm rot="20373004">
            <a:off x="1116709" y="2240577"/>
            <a:ext cx="10123284" cy="24006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t-IT" sz="150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VENDING</a:t>
            </a:r>
            <a:endParaRPr lang="it-IT" sz="150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800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olo 1"/>
          <p:cNvSpPr>
            <a:spLocks noGrp="1"/>
          </p:cNvSpPr>
          <p:nvPr>
            <p:ph type="title"/>
          </p:nvPr>
        </p:nvSpPr>
        <p:spPr>
          <a:xfrm>
            <a:off x="803275" y="147638"/>
            <a:ext cx="10972800" cy="1143000"/>
          </a:xfrm>
        </p:spPr>
        <p:txBody>
          <a:bodyPr/>
          <a:lstStyle/>
          <a:p>
            <a:pPr eaLnBrk="1" hangingPunct="1"/>
            <a:r>
              <a:rPr lang="it-IT" altLang="it-IT" b="1" smtClean="0">
                <a:solidFill>
                  <a:srgbClr val="2219CD"/>
                </a:solidFill>
                <a:latin typeface="Century Gothic" pitchFamily="34" charset="0"/>
              </a:rPr>
              <a:t>NUTRIVENDING</a:t>
            </a:r>
            <a:endParaRPr lang="it-IT" b="1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5299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5</a:t>
            </a:r>
          </a:p>
        </p:txBody>
      </p:sp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2558026"/>
              </p:ext>
            </p:extLst>
          </p:nvPr>
        </p:nvGraphicFramePr>
        <p:xfrm>
          <a:off x="735013" y="1273175"/>
          <a:ext cx="5403274" cy="2348484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881747"/>
                <a:gridCol w="2521527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PARAMETRI QUALITA’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SUDDIVISIONE E CALCOLO PUNTEGGIO: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FF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40 PUNTI</a:t>
                      </a:r>
                      <a:endParaRPr lang="it-IT" sz="1800" dirty="0">
                        <a:solidFill>
                          <a:srgbClr val="FF0000"/>
                        </a:solidFill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1. CONFIDA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Da 0 a 5</a:t>
                      </a:r>
                      <a:endParaRPr lang="it-IT" sz="18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Adesione alla Carta dei Servizi della </a:t>
                      </a:r>
                      <a:r>
                        <a:rPr lang="it-IT" sz="1600" b="1" i="1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CONFIDA</a:t>
                      </a:r>
                      <a:r>
                        <a:rPr lang="it-IT" sz="1600" b="1" i="1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da</a:t>
                      </a:r>
                      <a:r>
                        <a:rPr lang="it-IT" sz="1400" baseline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 </a:t>
                      </a: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comprovarsi </a:t>
                      </a:r>
                      <a:r>
                        <a:rPr lang="it-IT" sz="1400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con l’adesione alla carta </a:t>
                      </a: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dei</a:t>
                      </a:r>
                      <a:r>
                        <a:rPr lang="it-IT" sz="1800" baseline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servizi </a:t>
                      </a:r>
                      <a:r>
                        <a:rPr lang="it-IT" sz="1400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CONFIDA o con un prodotto similare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0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 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el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4683016"/>
              </p:ext>
            </p:extLst>
          </p:nvPr>
        </p:nvGraphicFramePr>
        <p:xfrm>
          <a:off x="735013" y="3914775"/>
          <a:ext cx="5458692" cy="2929636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2909455"/>
                <a:gridCol w="2549237"/>
              </a:tblGrid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entury Gothic"/>
                          <a:ea typeface="Calibri"/>
                          <a:cs typeface="Verdana"/>
                        </a:rPr>
                        <a:t>2. </a:t>
                      </a:r>
                      <a:r>
                        <a:rPr lang="it-IT" sz="18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/>
                          <a:ea typeface="Calibri"/>
                          <a:cs typeface="Verdana"/>
                        </a:rPr>
                        <a:t>PRODOTTI NUTRIZIONALMENTE MIGLIORATIVI</a:t>
                      </a:r>
                      <a:endParaRPr lang="it-IT" sz="18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entury Gothic"/>
                          <a:ea typeface="Calibri"/>
                          <a:cs typeface="Verdana"/>
                        </a:rPr>
                        <a:t>Da 0 a 15</a:t>
                      </a:r>
                      <a:endParaRPr lang="it-IT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0" i="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,BoldItalic"/>
                        </a:rPr>
                        <a:t>Frutta e verdura</a:t>
                      </a:r>
                      <a:endParaRPr lang="it-IT" sz="1600" b="0" i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0-2</a:t>
                      </a:r>
                      <a:endParaRPr lang="it-IT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Yogurt</a:t>
                      </a:r>
                      <a:endParaRPr lang="it-IT" sz="1600" b="0" i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0-2</a:t>
                      </a:r>
                      <a:endParaRPr lang="it-IT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Succhi di frutta</a:t>
                      </a:r>
                      <a:endParaRPr lang="it-IT" sz="1600" b="0" i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0-2</a:t>
                      </a:r>
                      <a:endParaRPr lang="it-IT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0" i="0" kern="1200" dirty="0" smtClean="0">
                          <a:solidFill>
                            <a:schemeClr val="tx1"/>
                          </a:solidFill>
                          <a:effectLst/>
                          <a:latin typeface="Century Gothic" panose="020B0502020202020204" pitchFamily="34" charset="0"/>
                          <a:ea typeface="+mn-ea"/>
                          <a:cs typeface="+mn-cs"/>
                        </a:rPr>
                        <a:t>Merendine e dolci</a:t>
                      </a:r>
                      <a:endParaRPr lang="it-IT" sz="1600" b="0" i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0-2</a:t>
                      </a:r>
                      <a:endParaRPr lang="it-IT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0" i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Formaggio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0" i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Prosciutto</a:t>
                      </a:r>
                      <a:endParaRPr lang="it-IT" sz="1600" b="0" i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0-3</a:t>
                      </a:r>
                      <a:endParaRPr lang="it-IT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44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0" i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Prodotti d forno</a:t>
                      </a:r>
                      <a:endParaRPr lang="it-IT" sz="1600" b="0" i="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0-3</a:t>
                      </a:r>
                      <a:endParaRPr lang="it-IT" sz="14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2" name="Tabel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2270136"/>
              </p:ext>
            </p:extLst>
          </p:nvPr>
        </p:nvGraphicFramePr>
        <p:xfrm>
          <a:off x="6607175" y="1239838"/>
          <a:ext cx="4864042" cy="5471297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3353896"/>
                <a:gridCol w="1510146"/>
              </a:tblGrid>
              <a:tr h="45266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3. </a:t>
                      </a:r>
                      <a:r>
                        <a:rPr lang="it-IT" sz="18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QUALITA’ E PROVENIENZA DEI PRODOTTI</a:t>
                      </a:r>
                      <a:endParaRPr lang="it-IT" sz="18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b="1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Da 0 a 10</a:t>
                      </a:r>
                      <a:endParaRPr lang="it-IT" sz="18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6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Frutta, verdura, cereali, pane e prodotti da forno, formaggio e yogurt devono provenire per almeno il 40% da produzione biologica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0-2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0067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Frutta, verdura, cereali, pane e prodotti da forno, formaggio e yogurt devono provenire per almeno il 20% da sistemi di produzione integrata, da prodotti IGP, DOP e STG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0-2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267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L’affettato deve provenire per almeno il 15% da produzione biologica e per almeno il 20% da prodotti DOP e IGP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0-2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124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Presenza di prodotti del circuito equo e </a:t>
                      </a:r>
                      <a:r>
                        <a:rPr lang="it-IT" sz="14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solidale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0-2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540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Presenza di prodotti destinati a categorie particolari (es. </a:t>
                      </a:r>
                      <a:r>
                        <a:rPr lang="it-IT" sz="1400" dirty="0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gluten</a:t>
                      </a:r>
                      <a:r>
                        <a:rPr lang="it-IT" sz="1400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 free, yogurt senza lattosio o vegetali</a:t>
                      </a:r>
                      <a:r>
                        <a:rPr lang="it-IT" sz="1400" dirty="0" smtClean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…)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4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0-2</a:t>
                      </a:r>
                      <a:endParaRPr lang="it-IT" sz="18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9" name="Picture 15" descr="new%20(27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9603" y="2527218"/>
            <a:ext cx="2484967" cy="101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olo 1"/>
          <p:cNvSpPr>
            <a:spLocks noGrp="1"/>
          </p:cNvSpPr>
          <p:nvPr>
            <p:ph type="title"/>
          </p:nvPr>
        </p:nvSpPr>
        <p:spPr>
          <a:xfrm>
            <a:off x="803275" y="147638"/>
            <a:ext cx="10972800" cy="725819"/>
          </a:xfrm>
        </p:spPr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rgbClr val="2219CD"/>
                </a:solidFill>
                <a:latin typeface="Century Gothic" pitchFamily="34" charset="0"/>
              </a:rPr>
              <a:t>NUTRIVENDING</a:t>
            </a:r>
            <a:endParaRPr lang="it-IT" b="1" dirty="0" smtClean="0"/>
          </a:p>
        </p:txBody>
      </p:sp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6323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5</a:t>
            </a:r>
          </a:p>
        </p:txBody>
      </p:sp>
      <p:graphicFrame>
        <p:nvGraphicFramePr>
          <p:cNvPr id="3" name="Tabel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1242219"/>
              </p:ext>
            </p:extLst>
          </p:nvPr>
        </p:nvGraphicFramePr>
        <p:xfrm>
          <a:off x="1520825" y="993562"/>
          <a:ext cx="9078191" cy="5297442"/>
        </p:xfrm>
        <a:graphic>
          <a:graphicData uri="http://schemas.openxmlformats.org/drawingml/2006/table">
            <a:tbl>
              <a:tblPr firstRow="1" firstCol="1" bandRow="1" bandCol="1"/>
              <a:tblGrid>
                <a:gridCol w="7096991"/>
                <a:gridCol w="1981200"/>
              </a:tblGrid>
              <a:tr h="3543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6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4. </a:t>
                      </a:r>
                      <a:r>
                        <a:rPr lang="it-IT" sz="28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PROGETTO</a:t>
                      </a:r>
                      <a:endParaRPr lang="it-IT" sz="28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Da 0 a 5 punti</a:t>
                      </a:r>
                      <a:endParaRPr lang="it-IT" sz="20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698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Adesione a progetti di </a:t>
                      </a:r>
                      <a:r>
                        <a:rPr lang="it-IT" sz="16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comunicazione</a:t>
                      </a:r>
                      <a:r>
                        <a:rPr lang="it-IT" sz="2000" baseline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nutrizionale </a:t>
                      </a:r>
                      <a:r>
                        <a:rPr lang="it-IT" sz="1600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e di </a:t>
                      </a:r>
                      <a:r>
                        <a:rPr lang="it-IT" sz="3200" b="1" i="1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socialmarketing</a:t>
                      </a:r>
                      <a:endParaRPr lang="it-IT" sz="3200" b="1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Punteggio da graduare in base al progetto </a:t>
                      </a:r>
                      <a:r>
                        <a:rPr lang="it-IT" sz="16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di</a:t>
                      </a:r>
                      <a:r>
                        <a:rPr lang="it-IT" sz="2000" baseline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Social </a:t>
                      </a:r>
                      <a:r>
                        <a:rPr lang="it-IT" sz="1600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marketing e alla qualità del </a:t>
                      </a:r>
                      <a:r>
                        <a:rPr lang="it-IT" sz="16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messaggio</a:t>
                      </a:r>
                      <a:r>
                        <a:rPr lang="it-IT" sz="2000" baseline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16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nutrizionale </a:t>
                      </a:r>
                      <a:r>
                        <a:rPr lang="it-IT" sz="1600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e di stile di </a:t>
                      </a:r>
                      <a:r>
                        <a:rPr lang="it-IT" sz="160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vita</a:t>
                      </a:r>
                      <a:endParaRPr lang="it-IT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 </a:t>
                      </a:r>
                      <a:endParaRPr lang="it-IT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271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5. </a:t>
                      </a:r>
                      <a:r>
                        <a:rPr lang="it-IT" sz="2400" b="1" i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QUALITA’</a:t>
                      </a:r>
                      <a:endParaRPr lang="it-IT" sz="2400" i="1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b="1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Da 0 a 5 punti</a:t>
                      </a:r>
                      <a:endParaRPr lang="it-IT" sz="200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84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1600" dirty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Monitoraggio sulla qualità percepita dall’utenza del servizio di </a:t>
                      </a:r>
                      <a:r>
                        <a:rPr lang="it-IT" sz="1600" dirty="0" err="1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vending</a:t>
                      </a:r>
                      <a:endParaRPr lang="it-IT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b="1" dirty="0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  <a:ea typeface="Calibri"/>
                          <a:cs typeface="Verdana"/>
                        </a:rPr>
                        <a:t> </a:t>
                      </a:r>
                      <a:endParaRPr lang="it-IT" sz="2000" dirty="0">
                        <a:effectLst/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48714"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t-IT" sz="2400" b="1" i="1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Con i punti 2, 3, e 4, si vuole dare maggior valore all’utilizzo di prodotti </a:t>
                      </a:r>
                      <a:r>
                        <a:rPr lang="it-IT" sz="2400" b="1" i="1" u="sng" dirty="0" err="1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nutrizionalmente</a:t>
                      </a:r>
                      <a:r>
                        <a:rPr lang="it-IT" sz="2400" b="1" i="1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 migliorativi </a:t>
                      </a:r>
                      <a:r>
                        <a:rPr lang="it-IT" sz="2400" i="1" dirty="0">
                          <a:effectLst/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quali prodotti da forno con olio </a:t>
                      </a:r>
                      <a:r>
                        <a:rPr lang="it-IT" sz="2400" i="1" dirty="0" err="1">
                          <a:effectLst/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e.v.</a:t>
                      </a:r>
                      <a:r>
                        <a:rPr lang="it-IT" sz="2400" i="1" dirty="0">
                          <a:effectLst/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 di oliva, frutta e </a:t>
                      </a:r>
                      <a:r>
                        <a:rPr lang="it-IT" sz="2400" i="1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verdura</a:t>
                      </a:r>
                      <a:r>
                        <a:rPr lang="it-IT" sz="2400" i="0" baseline="0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2400" i="1" dirty="0" smtClean="0">
                          <a:effectLst/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presentati </a:t>
                      </a:r>
                      <a:r>
                        <a:rPr lang="it-IT" sz="2400" i="1" dirty="0">
                          <a:effectLst/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in modo appetibile, </a:t>
                      </a:r>
                      <a:r>
                        <a:rPr lang="it-IT" sz="2400" i="1" dirty="0" err="1">
                          <a:effectLst/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crackers</a:t>
                      </a:r>
                      <a:r>
                        <a:rPr lang="it-IT" sz="2400" i="1" dirty="0">
                          <a:effectLst/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 non salati in superficie e ai </a:t>
                      </a:r>
                      <a:r>
                        <a:rPr lang="it-IT" sz="2400" b="1" i="0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progetti di </a:t>
                      </a:r>
                      <a:r>
                        <a:rPr lang="it-IT" sz="2400" b="1" i="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comunicazione</a:t>
                      </a:r>
                      <a:r>
                        <a:rPr lang="it-IT" sz="2400" b="1" i="0" u="sng" baseline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it-IT" sz="2400" b="1" i="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nutrizionale </a:t>
                      </a:r>
                      <a:r>
                        <a:rPr lang="it-IT" sz="2400" b="1" i="0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e di </a:t>
                      </a:r>
                      <a:r>
                        <a:rPr lang="it-IT" sz="2400" b="1" i="0" u="sng" dirty="0" err="1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socialmarketing</a:t>
                      </a:r>
                      <a:r>
                        <a:rPr lang="it-IT" sz="2400" b="1" i="0" u="sng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entury Gothic" panose="020B0502020202020204" pitchFamily="34" charset="0"/>
                          <a:ea typeface="Calibri"/>
                          <a:cs typeface="Verdana,Italic"/>
                        </a:rPr>
                        <a:t> </a:t>
                      </a:r>
                      <a:endParaRPr lang="it-IT" sz="2400" b="1" i="0" u="sng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entury Gothic" panose="020B0502020202020204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it-IT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915" y="0"/>
            <a:ext cx="3672085" cy="3043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92375" y="0"/>
            <a:ext cx="9699625" cy="688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0" y="18396"/>
            <a:ext cx="3329758" cy="68634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it-IT" sz="44000" b="1" spc="5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7</a:t>
            </a:r>
            <a:endParaRPr lang="it-IT" sz="440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 rot="20373004">
            <a:off x="2383842" y="1439742"/>
            <a:ext cx="9916690" cy="3046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it-IT" sz="96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VALUTAZIONE</a:t>
            </a:r>
          </a:p>
          <a:p>
            <a:pPr lvl="0" algn="ctr">
              <a:defRPr/>
            </a:pPr>
            <a:r>
              <a:rPr lang="it-IT" sz="9600" dirty="0" smtClean="0">
                <a:solidFill>
                  <a:srgbClr val="FF0101"/>
                </a:solidFill>
                <a:latin typeface="Arial Black" panose="020B0A04020102020204" pitchFamily="34" charset="0"/>
              </a:rPr>
              <a:t>SERVIZIO</a:t>
            </a:r>
            <a:endParaRPr lang="it-IT" sz="9600" dirty="0">
              <a:solidFill>
                <a:srgbClr val="FF0101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15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7346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7</a:t>
            </a:r>
          </a:p>
        </p:txBody>
      </p:sp>
      <p:sp>
        <p:nvSpPr>
          <p:cNvPr id="57347" name="Titolo 3"/>
          <p:cNvSpPr>
            <a:spLocks noGrp="1"/>
          </p:cNvSpPr>
          <p:nvPr>
            <p:ph type="title"/>
          </p:nvPr>
        </p:nvSpPr>
        <p:spPr>
          <a:xfrm>
            <a:off x="789296" y="0"/>
            <a:ext cx="10972800" cy="996287"/>
          </a:xfrm>
        </p:spPr>
        <p:txBody>
          <a:bodyPr/>
          <a:lstStyle/>
          <a:p>
            <a:pPr eaLnBrk="1" hangingPunct="1"/>
            <a:r>
              <a:rPr lang="it-IT" sz="4000" dirty="0" smtClean="0">
                <a:solidFill>
                  <a:srgbClr val="0075CC"/>
                </a:solidFill>
              </a:rPr>
              <a:t>VALUTAZIONE DEL SERVIZIO DI </a:t>
            </a:r>
            <a:br>
              <a:rPr lang="it-IT" sz="4000" dirty="0" smtClean="0">
                <a:solidFill>
                  <a:srgbClr val="0075CC"/>
                </a:solidFill>
              </a:rPr>
            </a:br>
            <a:r>
              <a:rPr lang="it-IT" sz="4000" dirty="0" smtClean="0">
                <a:solidFill>
                  <a:srgbClr val="0075CC"/>
                </a:solidFill>
              </a:rPr>
              <a:t>RISTORAZIONE SCOLASTICA: </a:t>
            </a:r>
            <a:endParaRPr lang="it-IT" sz="4800" b="1" dirty="0" smtClean="0">
              <a:solidFill>
                <a:srgbClr val="FF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190320" y="1770089"/>
            <a:ext cx="11674257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tabLst>
                <a:tab pos="228600" algn="l"/>
                <a:tab pos="457200" algn="l"/>
              </a:tabLst>
            </a:pPr>
            <a:r>
              <a:rPr 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 COMMISSIONE MENSA - FINALITA</a:t>
            </a:r>
            <a:r>
              <a:rPr lang="it-IT" sz="4000" b="1" dirty="0">
                <a:solidFill>
                  <a:srgbClr val="FF0000"/>
                </a:solidFill>
                <a:latin typeface="Century Gothic" pitchFamily="34" charset="0"/>
              </a:rPr>
              <a:t>’ E FUNZIONI</a:t>
            </a:r>
            <a:endParaRPr lang="it-IT" sz="4000" dirty="0">
              <a:solidFill>
                <a:srgbClr val="FF0000"/>
              </a:solidFill>
              <a:latin typeface="Century Gothic" pitchFamily="34" charset="0"/>
            </a:endParaRPr>
          </a:p>
          <a:p>
            <a:pPr algn="just">
              <a:tabLst>
                <a:tab pos="228600" algn="l"/>
                <a:tab pos="457200" algn="l"/>
              </a:tabLst>
            </a:pPr>
            <a:r>
              <a:rPr lang="it-IT" sz="44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 Commissione Mensa ha lo </a:t>
            </a:r>
            <a:r>
              <a:rPr lang="it-IT" sz="44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scopo:</a:t>
            </a: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2800" dirty="0" smtClean="0">
                <a:latin typeface="Century Gothic" pitchFamily="34" charset="0"/>
              </a:rPr>
              <a:t>di </a:t>
            </a:r>
            <a:r>
              <a:rPr lang="it-IT" sz="2800" dirty="0">
                <a:latin typeface="Century Gothic" pitchFamily="34" charset="0"/>
              </a:rPr>
              <a:t>raccogliere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suggerimenti</a:t>
            </a:r>
            <a:r>
              <a:rPr lang="it-IT" sz="2800" dirty="0">
                <a:latin typeface="Century Gothic" pitchFamily="34" charset="0"/>
              </a:rPr>
              <a:t>, </a:t>
            </a:r>
            <a:r>
              <a:rPr lang="it-IT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idee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ed iniziative</a:t>
            </a:r>
            <a:r>
              <a:rPr lang="it-IT" sz="2800" dirty="0">
                <a:latin typeface="Century Gothic" pitchFamily="34" charset="0"/>
              </a:rPr>
              <a:t>, </a:t>
            </a:r>
            <a:endParaRPr lang="it-IT" sz="2800" dirty="0" smtClean="0">
              <a:latin typeface="Century Gothic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2800" dirty="0" smtClean="0">
                <a:latin typeface="Century Gothic" pitchFamily="34" charset="0"/>
              </a:rPr>
              <a:t>esaminare </a:t>
            </a:r>
            <a:r>
              <a:rPr lang="it-IT" sz="2800" dirty="0">
                <a:latin typeface="Century Gothic" pitchFamily="34" charset="0"/>
              </a:rPr>
              <a:t>proposte di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informazione-formazione</a:t>
            </a:r>
            <a:r>
              <a:rPr lang="it-IT" sz="2800" dirty="0">
                <a:latin typeface="Century Gothic" pitchFamily="34" charset="0"/>
              </a:rPr>
              <a:t>, </a:t>
            </a:r>
            <a:endParaRPr lang="it-IT" sz="2800" dirty="0" smtClean="0">
              <a:latin typeface="Century Gothic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2800" dirty="0" smtClean="0">
                <a:latin typeface="Century Gothic" pitchFamily="34" charset="0"/>
              </a:rPr>
              <a:t>riportare </a:t>
            </a:r>
            <a:r>
              <a:rPr lang="it-IT" sz="2800" dirty="0">
                <a:latin typeface="Century Gothic" pitchFamily="34" charset="0"/>
              </a:rPr>
              <a:t>elementi di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valutazione </a:t>
            </a:r>
            <a:r>
              <a:rPr lang="it-IT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sul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servizio</a:t>
            </a:r>
            <a:r>
              <a:rPr lang="it-IT" sz="2800" dirty="0">
                <a:latin typeface="Century Gothic" pitchFamily="34" charset="0"/>
              </a:rPr>
              <a:t>, </a:t>
            </a:r>
            <a:endParaRPr lang="it-IT" sz="2800" dirty="0" smtClean="0">
              <a:latin typeface="Century Gothic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2800" dirty="0" smtClean="0">
                <a:latin typeface="Century Gothic" pitchFamily="34" charset="0"/>
              </a:rPr>
              <a:t>rilevare </a:t>
            </a:r>
            <a:r>
              <a:rPr lang="it-IT" sz="2800" dirty="0">
                <a:latin typeface="Century Gothic" pitchFamily="34" charset="0"/>
              </a:rPr>
              <a:t>le eventuali </a:t>
            </a:r>
            <a:r>
              <a:rPr lang="it-IT" sz="36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disfunzioni </a:t>
            </a:r>
            <a:r>
              <a:rPr lang="it-IT" sz="2800" dirty="0" smtClean="0">
                <a:latin typeface="Century Gothic" pitchFamily="34" charset="0"/>
              </a:rPr>
              <a:t>sui </a:t>
            </a:r>
            <a:r>
              <a:rPr lang="it-IT" sz="36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menù adottati</a:t>
            </a:r>
            <a:r>
              <a:rPr lang="it-IT" sz="2800" dirty="0" smtClean="0">
                <a:latin typeface="Century Gothic" pitchFamily="34" charset="0"/>
              </a:rPr>
              <a:t>.</a:t>
            </a:r>
          </a:p>
          <a:p>
            <a:pPr algn="just">
              <a:tabLst>
                <a:tab pos="228600" algn="l"/>
                <a:tab pos="457200" algn="l"/>
              </a:tabLst>
            </a:pPr>
            <a:endParaRPr lang="it-IT" sz="2800" dirty="0">
              <a:latin typeface="Century Gothic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09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8370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7</a:t>
            </a:r>
          </a:p>
        </p:txBody>
      </p:sp>
      <p:sp>
        <p:nvSpPr>
          <p:cNvPr id="58371" name="Titolo 3"/>
          <p:cNvSpPr>
            <a:spLocks noGrp="1"/>
          </p:cNvSpPr>
          <p:nvPr>
            <p:ph type="title" idx="4294967295"/>
          </p:nvPr>
        </p:nvSpPr>
        <p:spPr>
          <a:xfrm>
            <a:off x="849952" y="0"/>
            <a:ext cx="10972800" cy="1782822"/>
          </a:xfrm>
        </p:spPr>
        <p:txBody>
          <a:bodyPr/>
          <a:lstStyle/>
          <a:p>
            <a:pPr eaLnBrk="1" hangingPunct="1"/>
            <a:r>
              <a:rPr lang="it-IT" sz="4000" dirty="0" smtClean="0">
                <a:solidFill>
                  <a:srgbClr val="0075CC"/>
                </a:solidFill>
              </a:rPr>
              <a:t>VALUTAZIONE DEL SERVIZIO DI </a:t>
            </a:r>
            <a:br>
              <a:rPr lang="it-IT" sz="4000" dirty="0" smtClean="0">
                <a:solidFill>
                  <a:srgbClr val="0075CC"/>
                </a:solidFill>
              </a:rPr>
            </a:br>
            <a:r>
              <a:rPr lang="it-IT" sz="4000" dirty="0" smtClean="0">
                <a:solidFill>
                  <a:srgbClr val="0075CC"/>
                </a:solidFill>
              </a:rPr>
              <a:t>RISTORAZIONE SCOLASTICA: </a:t>
            </a:r>
            <a:br>
              <a:rPr lang="it-IT" sz="4000" dirty="0" smtClean="0">
                <a:solidFill>
                  <a:srgbClr val="0075CC"/>
                </a:solidFill>
              </a:rPr>
            </a:b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COMMISSIONE MENSA</a:t>
            </a:r>
          </a:p>
        </p:txBody>
      </p:sp>
      <p:sp>
        <p:nvSpPr>
          <p:cNvPr id="58372" name="Rectangle 5"/>
          <p:cNvSpPr>
            <a:spLocks noChangeArrowheads="1"/>
          </p:cNvSpPr>
          <p:nvPr/>
        </p:nvSpPr>
        <p:spPr bwMode="auto">
          <a:xfrm>
            <a:off x="0" y="2113219"/>
            <a:ext cx="12192000" cy="4308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Century Gothic" pitchFamily="34" charset="0"/>
              </a:rPr>
              <a:t>ISTITUZIONE, COMPOSIZIONE E DURATA</a:t>
            </a:r>
            <a:endParaRPr lang="it-IT" sz="2800" dirty="0">
              <a:solidFill>
                <a:srgbClr val="FF0000"/>
              </a:solidFill>
              <a:latin typeface="Century Gothic" pitchFamily="34" charset="0"/>
            </a:endParaRPr>
          </a:p>
          <a:p>
            <a:pPr>
              <a:tabLst>
                <a:tab pos="228600" algn="l"/>
                <a:tab pos="457200" algn="l"/>
              </a:tabLst>
            </a:pPr>
            <a:endParaRPr lang="it-IT" sz="2000" b="1" i="1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it-IT" sz="4000" b="1" i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La </a:t>
            </a:r>
            <a:r>
              <a:rPr lang="it-IT" sz="4000" b="1" i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Commissione è composta preferibilmente da:</a:t>
            </a:r>
          </a:p>
          <a:p>
            <a:pPr>
              <a:buFontTx/>
              <a:buChar char="•"/>
              <a:tabLst>
                <a:tab pos="228600" algn="l"/>
                <a:tab pos="457200" algn="l"/>
              </a:tabLst>
            </a:pP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un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rappresentante dell’amministrazione comunale</a:t>
            </a:r>
          </a:p>
          <a:p>
            <a:pPr>
              <a:buFontTx/>
              <a:buChar char="•"/>
              <a:tabLst>
                <a:tab pos="228600" algn="l"/>
                <a:tab pos="457200" algn="l"/>
              </a:tabLst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il Dirigente scolastico o suo incarica</a:t>
            </a:r>
            <a:r>
              <a:rPr lang="it-IT" sz="2800" dirty="0">
                <a:latin typeface="Century Gothic" pitchFamily="34" charset="0"/>
              </a:rPr>
              <a:t>to</a:t>
            </a:r>
          </a:p>
          <a:p>
            <a:pPr>
              <a:buFontTx/>
              <a:buChar char="•"/>
              <a:tabLst>
                <a:tab pos="228600" algn="l"/>
                <a:tab pos="457200" algn="l"/>
              </a:tabLst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uno o più genitori referenti per ogni plesso scolastico </a:t>
            </a:r>
          </a:p>
          <a:p>
            <a:pPr>
              <a:buFontTx/>
              <a:buChar char="•"/>
              <a:tabLst>
                <a:tab pos="228600" algn="l"/>
                <a:tab pos="457200" algn="l"/>
              </a:tabLst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uno o più insegnanti in rappresentanza dei vari ordini di scuola</a:t>
            </a:r>
            <a:r>
              <a:rPr lang="it-IT" sz="2800" dirty="0">
                <a:latin typeface="Century Gothic" pitchFamily="34" charset="0"/>
              </a:rPr>
              <a:t>;</a:t>
            </a:r>
          </a:p>
          <a:p>
            <a:pPr>
              <a:buFontTx/>
              <a:buChar char="•"/>
              <a:tabLst>
                <a:tab pos="228600" algn="l"/>
                <a:tab pos="457200" algn="l"/>
              </a:tabLst>
            </a:pP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uno o più rappresentanti del personale addetto alla </a:t>
            </a:r>
            <a:r>
              <a:rPr lang="it-IT" sz="28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	somministrazione </a:t>
            </a:r>
            <a:r>
              <a:rPr lang="it-IT" sz="28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dei pasti;</a:t>
            </a:r>
          </a:p>
          <a:p>
            <a:pPr>
              <a:tabLst>
                <a:tab pos="228600" algn="l"/>
                <a:tab pos="457200" algn="l"/>
              </a:tabLst>
            </a:pPr>
            <a:endParaRPr lang="it-IT" dirty="0"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59394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7</a:t>
            </a:r>
          </a:p>
        </p:txBody>
      </p:sp>
      <p:sp>
        <p:nvSpPr>
          <p:cNvPr id="59395" name="Titolo 3"/>
          <p:cNvSpPr>
            <a:spLocks noGrp="1"/>
          </p:cNvSpPr>
          <p:nvPr>
            <p:ph type="title" idx="4294967295"/>
          </p:nvPr>
        </p:nvSpPr>
        <p:spPr>
          <a:xfrm>
            <a:off x="721056" y="331491"/>
            <a:ext cx="10972800" cy="1143000"/>
          </a:xfrm>
        </p:spPr>
        <p:txBody>
          <a:bodyPr/>
          <a:lstStyle/>
          <a:p>
            <a:pPr eaLnBrk="1" hangingPunct="1"/>
            <a:r>
              <a:rPr lang="it-IT" sz="4000" dirty="0" smtClean="0">
                <a:solidFill>
                  <a:srgbClr val="0075CC"/>
                </a:solidFill>
              </a:rPr>
              <a:t>VALUTAZIONE DEL SERVIZIO DI </a:t>
            </a:r>
            <a:br>
              <a:rPr lang="it-IT" sz="4000" dirty="0" smtClean="0">
                <a:solidFill>
                  <a:srgbClr val="0075CC"/>
                </a:solidFill>
              </a:rPr>
            </a:br>
            <a:r>
              <a:rPr lang="it-IT" sz="4000" dirty="0" smtClean="0">
                <a:solidFill>
                  <a:srgbClr val="0075CC"/>
                </a:solidFill>
              </a:rPr>
              <a:t>RISTORAZIONE SCOLASTICA: </a:t>
            </a:r>
            <a:br>
              <a:rPr lang="it-IT" sz="4000" dirty="0" smtClean="0">
                <a:solidFill>
                  <a:srgbClr val="0075CC"/>
                </a:solidFill>
              </a:rPr>
            </a:br>
            <a:r>
              <a:rPr lang="it-IT" sz="4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COMMISSIONE MENSA</a:t>
            </a:r>
          </a:p>
        </p:txBody>
      </p:sp>
      <p:sp>
        <p:nvSpPr>
          <p:cNvPr id="59396" name="Rectangle 5"/>
          <p:cNvSpPr>
            <a:spLocks noChangeArrowheads="1"/>
          </p:cNvSpPr>
          <p:nvPr/>
        </p:nvSpPr>
        <p:spPr bwMode="auto">
          <a:xfrm>
            <a:off x="342900" y="1748909"/>
            <a:ext cx="11530652" cy="5109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it-IT" b="1" dirty="0">
                <a:solidFill>
                  <a:srgbClr val="FF0000"/>
                </a:solidFill>
                <a:latin typeface="Century Gothic" pitchFamily="34" charset="0"/>
              </a:rPr>
              <a:t>ISTITUZIONE, COMPOSIZIONE E </a:t>
            </a:r>
            <a:r>
              <a:rPr lang="it-IT" b="1" dirty="0" smtClean="0">
                <a:solidFill>
                  <a:srgbClr val="FF0000"/>
                </a:solidFill>
                <a:latin typeface="Century Gothic" pitchFamily="34" charset="0"/>
              </a:rPr>
              <a:t>DURATA e </a:t>
            </a:r>
            <a:r>
              <a:rPr lang="it-IT" sz="4000" b="1" i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FORMAZIONE</a:t>
            </a:r>
            <a:endParaRPr lang="it-IT" sz="4000" i="1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it-IT" dirty="0">
                <a:latin typeface="Century Gothic" pitchFamily="34" charset="0"/>
              </a:rPr>
              <a:t>I nuovi componenti della Commissione Mensa sono obbligati a frequentare un corso di formazione organizzato in collaborazione tra Servizio Igiene Alimenti e Nutrizione </a:t>
            </a:r>
            <a:r>
              <a:rPr 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(SIAN) </a:t>
            </a:r>
            <a:r>
              <a:rPr lang="it-IT" dirty="0" smtClean="0">
                <a:latin typeface="Century Gothic" pitchFamily="34" charset="0"/>
              </a:rPr>
              <a:t>della </a:t>
            </a:r>
            <a:r>
              <a:rPr lang="it-IT" dirty="0">
                <a:latin typeface="Century Gothic" pitchFamily="34" charset="0"/>
              </a:rPr>
              <a:t>ULSS competente per territorio e Amministrazione Comunale.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it-IT" dirty="0">
                <a:latin typeface="Century Gothic" pitchFamily="34" charset="0"/>
              </a:rPr>
              <a:t>Tale </a:t>
            </a:r>
            <a:r>
              <a:rPr lang="it-IT" b="1" dirty="0">
                <a:solidFill>
                  <a:srgbClr val="FF0000"/>
                </a:solidFill>
                <a:latin typeface="Century Gothic" pitchFamily="34" charset="0"/>
              </a:rPr>
              <a:t>corso, della durata di </a:t>
            </a:r>
            <a:r>
              <a:rPr 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4 </a:t>
            </a:r>
            <a:r>
              <a:rPr lang="it-IT" sz="4000" b="1" dirty="0">
                <a:solidFill>
                  <a:srgbClr val="FF0000"/>
                </a:solidFill>
                <a:latin typeface="Century Gothic" pitchFamily="34" charset="0"/>
              </a:rPr>
              <a:t>ore</a:t>
            </a:r>
            <a:r>
              <a:rPr lang="it-IT" dirty="0">
                <a:latin typeface="Century Gothic" pitchFamily="34" charset="0"/>
              </a:rPr>
              <a:t>, fornirà le </a:t>
            </a:r>
            <a:r>
              <a:rPr lang="it-IT" sz="2800" b="1" dirty="0">
                <a:solidFill>
                  <a:srgbClr val="FF0000"/>
                </a:solidFill>
                <a:latin typeface="Century Gothic" pitchFamily="34" charset="0"/>
              </a:rPr>
              <a:t>basi teoriche e pratiche </a:t>
            </a:r>
            <a:r>
              <a:rPr lang="it-IT" dirty="0">
                <a:latin typeface="Century Gothic" pitchFamily="34" charset="0"/>
              </a:rPr>
              <a:t>per la </a:t>
            </a:r>
            <a:r>
              <a:rPr 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formulazione</a:t>
            </a:r>
            <a:r>
              <a:rPr lang="it-IT" dirty="0" smtClean="0">
                <a:latin typeface="Century Gothic" pitchFamily="34" charset="0"/>
              </a:rPr>
              <a:t> </a:t>
            </a:r>
            <a:r>
              <a:rPr lang="it-IT" sz="4000" b="1" dirty="0">
                <a:solidFill>
                  <a:srgbClr val="FF0000"/>
                </a:solidFill>
                <a:latin typeface="Century Gothic" pitchFamily="34" charset="0"/>
              </a:rPr>
              <a:t>menù</a:t>
            </a:r>
            <a:r>
              <a:rPr lang="it-IT" dirty="0">
                <a:latin typeface="Century Gothic" pitchFamily="34" charset="0"/>
              </a:rPr>
              <a:t>, </a:t>
            </a:r>
            <a:r>
              <a:rPr lang="it-IT" b="1" dirty="0">
                <a:solidFill>
                  <a:srgbClr val="FF0000"/>
                </a:solidFill>
                <a:latin typeface="Century Gothic" pitchFamily="34" charset="0"/>
              </a:rPr>
              <a:t>rispettando</a:t>
            </a:r>
            <a:r>
              <a:rPr lang="it-IT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entury Gothic" pitchFamily="34" charset="0"/>
              </a:rPr>
              <a:t>le indicazioni </a:t>
            </a:r>
            <a:endParaRPr lang="it-IT" b="1" dirty="0" smtClean="0">
              <a:solidFill>
                <a:srgbClr val="FF0000"/>
              </a:solidFill>
              <a:latin typeface="Century Gothic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3600" b="1" dirty="0" smtClean="0">
                <a:solidFill>
                  <a:srgbClr val="FF0000"/>
                </a:solidFill>
                <a:latin typeface="Century Gothic" pitchFamily="34" charset="0"/>
              </a:rPr>
              <a:t>dell’allegato </a:t>
            </a:r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2 </a:t>
            </a:r>
            <a:r>
              <a:rPr lang="it-IT" sz="3600" b="1" dirty="0" smtClean="0">
                <a:solidFill>
                  <a:srgbClr val="FF0000"/>
                </a:solidFill>
                <a:latin typeface="Century Gothic" pitchFamily="34" charset="0"/>
              </a:rPr>
              <a:t>- APPALTO DEL SERVIZIO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3600" b="1" dirty="0" smtClean="0">
                <a:solidFill>
                  <a:srgbClr val="FF0000"/>
                </a:solidFill>
                <a:latin typeface="Century Gothic" pitchFamily="34" charset="0"/>
              </a:rPr>
              <a:t>dell’allegato </a:t>
            </a:r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4 </a:t>
            </a:r>
            <a:r>
              <a:rPr lang="it-IT" sz="3600" b="1" dirty="0" smtClean="0">
                <a:solidFill>
                  <a:srgbClr val="FF0000"/>
                </a:solidFill>
                <a:latin typeface="Century Gothic" pitchFamily="34" charset="0"/>
              </a:rPr>
              <a:t>- QUALITA’ NUTRIZIONALE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4000" b="1" dirty="0" smtClean="0">
                <a:solidFill>
                  <a:srgbClr val="FF0000"/>
                </a:solidFill>
                <a:latin typeface="Century Gothic" pitchFamily="34" charset="0"/>
              </a:rPr>
              <a:t>dell’allegato 7 – VALUTAZIONE SERVIZIO</a:t>
            </a:r>
            <a:r>
              <a:rPr lang="it-IT" b="1" dirty="0" smtClean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it-IT" b="1" dirty="0">
                <a:solidFill>
                  <a:srgbClr val="FF0000"/>
                </a:solidFill>
                <a:latin typeface="Century Gothic" pitchFamily="34" charset="0"/>
              </a:rPr>
              <a:t>(controllo di temperature, grammature e scarti e il rispetto del menù </a:t>
            </a:r>
            <a:r>
              <a:rPr lang="it-IT" b="1" dirty="0" smtClean="0">
                <a:solidFill>
                  <a:srgbClr val="FF0000"/>
                </a:solidFill>
                <a:latin typeface="Century Gothic" pitchFamily="34" charset="0"/>
              </a:rPr>
              <a:t>previsto, gradimento)</a:t>
            </a:r>
            <a:endParaRPr lang="it-IT" b="1" dirty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0418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7</a:t>
            </a:r>
          </a:p>
        </p:txBody>
      </p:sp>
      <p:sp>
        <p:nvSpPr>
          <p:cNvPr id="60419" name="Titolo 3"/>
          <p:cNvSpPr>
            <a:spLocks noGrp="1"/>
          </p:cNvSpPr>
          <p:nvPr>
            <p:ph type="title" idx="4294967295"/>
          </p:nvPr>
        </p:nvSpPr>
        <p:spPr>
          <a:xfrm>
            <a:off x="802944" y="147638"/>
            <a:ext cx="10972800" cy="1605202"/>
          </a:xfrm>
        </p:spPr>
        <p:txBody>
          <a:bodyPr/>
          <a:lstStyle/>
          <a:p>
            <a:pPr eaLnBrk="1" hangingPunct="1"/>
            <a:r>
              <a:rPr lang="it-IT" sz="4000" dirty="0" smtClean="0">
                <a:solidFill>
                  <a:srgbClr val="0075CC"/>
                </a:solidFill>
              </a:rPr>
              <a:t>VALUTAZIONE DEL SERVIZIO DI </a:t>
            </a:r>
            <a:br>
              <a:rPr lang="it-IT" sz="4000" dirty="0" smtClean="0">
                <a:solidFill>
                  <a:srgbClr val="0075CC"/>
                </a:solidFill>
              </a:rPr>
            </a:br>
            <a:r>
              <a:rPr lang="it-IT" sz="4000" dirty="0" smtClean="0">
                <a:solidFill>
                  <a:srgbClr val="0075CC"/>
                </a:solidFill>
              </a:rPr>
              <a:t>RISTORAZIONE SCOLASTICA: </a:t>
            </a:r>
            <a:br>
              <a:rPr lang="it-IT" sz="4000" dirty="0" smtClean="0">
                <a:solidFill>
                  <a:srgbClr val="0075CC"/>
                </a:solidFill>
              </a:rPr>
            </a:br>
            <a:r>
              <a:rPr lang="it-IT" sz="4000" b="1" dirty="0" smtClean="0">
                <a:solidFill>
                  <a:srgbClr val="FF0000"/>
                </a:solidFill>
              </a:rPr>
              <a:t>COMMISSIONE MENSA</a:t>
            </a:r>
          </a:p>
        </p:txBody>
      </p:sp>
      <p:sp>
        <p:nvSpPr>
          <p:cNvPr id="60420" name="Rectangle 5"/>
          <p:cNvSpPr>
            <a:spLocks noChangeArrowheads="1"/>
          </p:cNvSpPr>
          <p:nvPr/>
        </p:nvSpPr>
        <p:spPr bwMode="auto">
          <a:xfrm>
            <a:off x="342900" y="1521902"/>
            <a:ext cx="11310938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>
              <a:tabLst>
                <a:tab pos="228600" algn="l"/>
                <a:tab pos="457200" algn="l"/>
              </a:tabLst>
            </a:pPr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RIUNIONI</a:t>
            </a:r>
            <a:endParaRPr lang="it-IT" sz="3600" dirty="0">
              <a:solidFill>
                <a:srgbClr val="FF0000"/>
              </a:solidFill>
              <a:latin typeface="Century Gothic" pitchFamily="34" charset="0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it-IT" dirty="0">
                <a:latin typeface="Century Gothic" pitchFamily="34" charset="0"/>
              </a:rPr>
              <a:t>La Commissione Mensa si riunisce su convocazione del Presidente o su richiesta di almeno due dei suoi componenti. </a:t>
            </a:r>
          </a:p>
          <a:p>
            <a:pPr>
              <a:tabLst>
                <a:tab pos="228600" algn="l"/>
                <a:tab pos="457200" algn="l"/>
              </a:tabLst>
            </a:pPr>
            <a:r>
              <a:rPr lang="it-IT" dirty="0">
                <a:latin typeface="Century Gothic" pitchFamily="34" charset="0"/>
              </a:rPr>
              <a:t>La commissione si riunisce con </a:t>
            </a:r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cadenza almeno semestrale</a:t>
            </a:r>
            <a:r>
              <a:rPr lang="it-IT" dirty="0">
                <a:latin typeface="Century Gothic" pitchFamily="34" charset="0"/>
              </a:rPr>
              <a:t>, purché non si determini una situazione di urgenza che richieda una specifica convocazione.</a:t>
            </a:r>
          </a:p>
          <a:p>
            <a:pPr>
              <a:tabLst>
                <a:tab pos="228600" algn="l"/>
                <a:tab pos="457200" algn="l"/>
              </a:tabLst>
            </a:pPr>
            <a:endParaRPr lang="it-IT" dirty="0">
              <a:latin typeface="Century Gothic" pitchFamily="34" charset="0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it-IT" sz="3200" b="1" dirty="0">
                <a:solidFill>
                  <a:srgbClr val="FF0000"/>
                </a:solidFill>
                <a:latin typeface="Century Gothic" pitchFamily="34" charset="0"/>
              </a:rPr>
              <a:t>TIPOLOGIA DEI CONTROLLI DELLA COMMISSIONE MENSA</a:t>
            </a:r>
            <a:endParaRPr lang="it-IT" sz="3200" dirty="0">
              <a:solidFill>
                <a:srgbClr val="FF0000"/>
              </a:solidFill>
              <a:latin typeface="Century Gothic" pitchFamily="34" charset="0"/>
            </a:endParaRPr>
          </a:p>
          <a:p>
            <a:pPr>
              <a:tabLst>
                <a:tab pos="228600" algn="l"/>
                <a:tab pos="457200" algn="l"/>
              </a:tabLst>
            </a:pPr>
            <a:r>
              <a:rPr lang="it-IT" dirty="0">
                <a:latin typeface="Century Gothic" pitchFamily="34" charset="0"/>
              </a:rPr>
              <a:t>la Commissione mensa ha facoltà e può procedere a rilevare:</a:t>
            </a: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rispetto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del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menù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temperature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delle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pietanze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grammature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dei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piatti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  <a:tabLst>
                <a:tab pos="228600" algn="l"/>
                <a:tab pos="457200" algn="l"/>
              </a:tabLst>
            </a:pP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gradimento </a:t>
            </a:r>
            <a:r>
              <a:rPr lang="it-IT" sz="32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e/o percentuale di </a:t>
            </a:r>
            <a:r>
              <a:rPr lang="it-IT" sz="32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scarto</a:t>
            </a:r>
            <a:endParaRPr lang="it-IT" sz="3200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1442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7</a:t>
            </a:r>
          </a:p>
        </p:txBody>
      </p:sp>
      <p:sp>
        <p:nvSpPr>
          <p:cNvPr id="61443" name="Titolo 3"/>
          <p:cNvSpPr>
            <a:spLocks noGrp="1"/>
          </p:cNvSpPr>
          <p:nvPr>
            <p:ph type="title" idx="4294967295"/>
          </p:nvPr>
        </p:nvSpPr>
        <p:spPr>
          <a:xfrm>
            <a:off x="757238" y="147638"/>
            <a:ext cx="10972800" cy="1655306"/>
          </a:xfrm>
        </p:spPr>
        <p:txBody>
          <a:bodyPr/>
          <a:lstStyle/>
          <a:p>
            <a:pPr eaLnBrk="1" hangingPunct="1"/>
            <a:r>
              <a:rPr lang="it-IT" sz="4000" dirty="0" smtClean="0">
                <a:solidFill>
                  <a:srgbClr val="0075CC"/>
                </a:solidFill>
              </a:rPr>
              <a:t>VALUTAZIONE DEL SERVIZIO DI </a:t>
            </a:r>
            <a:br>
              <a:rPr lang="it-IT" sz="4000" dirty="0" smtClean="0">
                <a:solidFill>
                  <a:srgbClr val="0075CC"/>
                </a:solidFill>
              </a:rPr>
            </a:br>
            <a:r>
              <a:rPr lang="it-IT" sz="4000" dirty="0" smtClean="0">
                <a:solidFill>
                  <a:srgbClr val="0075CC"/>
                </a:solidFill>
              </a:rPr>
              <a:t>RISTORAZIONE SCOLASTICA: </a:t>
            </a:r>
            <a:br>
              <a:rPr lang="it-IT" sz="4000" dirty="0" smtClean="0">
                <a:solidFill>
                  <a:srgbClr val="0075CC"/>
                </a:solidFill>
              </a:rPr>
            </a:br>
            <a:r>
              <a:rPr lang="it-IT" sz="4000" b="1" dirty="0" smtClean="0">
                <a:solidFill>
                  <a:srgbClr val="FF0000"/>
                </a:solidFill>
              </a:rPr>
              <a:t>COMMISSIONE MENSA</a:t>
            </a:r>
          </a:p>
        </p:txBody>
      </p:sp>
      <p:sp>
        <p:nvSpPr>
          <p:cNvPr id="61444" name="Rectangle 5"/>
          <p:cNvSpPr>
            <a:spLocks noChangeArrowheads="1"/>
          </p:cNvSpPr>
          <p:nvPr/>
        </p:nvSpPr>
        <p:spPr bwMode="auto">
          <a:xfrm>
            <a:off x="554038" y="2149860"/>
            <a:ext cx="11310938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42900" indent="-342900" algn="ctr">
              <a:tabLst>
                <a:tab pos="228600" algn="l"/>
                <a:tab pos="457200" algn="l"/>
              </a:tabLst>
            </a:pPr>
            <a:r>
              <a:rPr lang="it-IT" sz="4000" b="1" dirty="0">
                <a:solidFill>
                  <a:srgbClr val="FF0000"/>
                </a:solidFill>
                <a:latin typeface="Century Gothic" pitchFamily="34" charset="0"/>
              </a:rPr>
              <a:t>MODALITA’ DEL CONTROLLO</a:t>
            </a:r>
          </a:p>
          <a:p>
            <a:pPr marL="342900" indent="-342900" algn="just">
              <a:tabLst>
                <a:tab pos="228600" algn="l"/>
                <a:tab pos="457200" algn="l"/>
              </a:tabLst>
            </a:pPr>
            <a:r>
              <a:rPr lang="it-IT" dirty="0">
                <a:latin typeface="Century Gothic" pitchFamily="34" charset="0"/>
              </a:rPr>
              <a:t>Il controllo è esercitato da ciascun componente della Commissione, con un massimo di due </a:t>
            </a:r>
            <a:r>
              <a:rPr lang="it-IT" dirty="0" smtClean="0">
                <a:latin typeface="Century Gothic" pitchFamily="34" charset="0"/>
              </a:rPr>
              <a:t>genitori alla </a:t>
            </a:r>
            <a:r>
              <a:rPr lang="it-IT" dirty="0">
                <a:latin typeface="Century Gothic" pitchFamily="34" charset="0"/>
              </a:rPr>
              <a:t>volta, presenti contemporaneamente, in ogni singolo refettorio.</a:t>
            </a:r>
          </a:p>
          <a:p>
            <a:pPr marL="342900" indent="-342900" algn="just">
              <a:tabLst>
                <a:tab pos="228600" algn="l"/>
                <a:tab pos="457200" algn="l"/>
              </a:tabLst>
            </a:pPr>
            <a:r>
              <a:rPr lang="it-IT" sz="2800" b="1" dirty="0">
                <a:solidFill>
                  <a:srgbClr val="FF0000"/>
                </a:solidFill>
                <a:latin typeface="Century Gothic" pitchFamily="34" charset="0"/>
              </a:rPr>
              <a:t>L’attività di controllo presso i refettori non può interferire con il regolare svolgimento </a:t>
            </a:r>
            <a:r>
              <a:rPr lang="it-IT" dirty="0">
                <a:latin typeface="Century Gothic" pitchFamily="34" charset="0"/>
              </a:rPr>
              <a:t>delle attività quotidiane e con l’igiene degli ambienti. </a:t>
            </a:r>
            <a:endParaRPr lang="it-IT" dirty="0" smtClean="0">
              <a:latin typeface="Century Gothic" pitchFamily="34" charset="0"/>
            </a:endParaRPr>
          </a:p>
          <a:p>
            <a:pPr marL="342900" indent="-342900" algn="just">
              <a:tabLst>
                <a:tab pos="228600" algn="l"/>
                <a:tab pos="457200" algn="l"/>
              </a:tabLst>
            </a:pPr>
            <a:r>
              <a:rPr lang="it-IT" dirty="0" smtClean="0">
                <a:latin typeface="Century Gothic" pitchFamily="34" charset="0"/>
              </a:rPr>
              <a:t>Durante </a:t>
            </a:r>
            <a:r>
              <a:rPr lang="it-IT" dirty="0">
                <a:latin typeface="Century Gothic" pitchFamily="34" charset="0"/>
              </a:rPr>
              <a:t>i sopralluoghi, non dovrà essere rivolta alcuna osservazione al personale addetto; per gli assaggi dei cibi e per ogni altra richiesta ci si dovrà rivolgere al Responsabile del refettorio.</a:t>
            </a:r>
          </a:p>
          <a:p>
            <a:pPr marL="342900" indent="-342900" algn="ctr">
              <a:tabLst>
                <a:tab pos="228600" algn="l"/>
                <a:tab pos="457200" algn="l"/>
              </a:tabLst>
            </a:pPr>
            <a:r>
              <a:rPr lang="it-IT" dirty="0" smtClean="0">
                <a:latin typeface="Century Gothic" pitchFamily="34" charset="0"/>
              </a:rPr>
              <a:t>la </a:t>
            </a:r>
            <a:r>
              <a:rPr lang="it-IT" dirty="0">
                <a:latin typeface="Century Gothic" pitchFamily="34" charset="0"/>
              </a:rPr>
              <a:t>Commissione Mensa </a:t>
            </a:r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compilerà</a:t>
            </a:r>
            <a:r>
              <a:rPr lang="it-IT" sz="3600" dirty="0">
                <a:solidFill>
                  <a:srgbClr val="FF0000"/>
                </a:solidFill>
                <a:latin typeface="Century Gothic" pitchFamily="34" charset="0"/>
              </a:rPr>
              <a:t> </a:t>
            </a:r>
            <a:r>
              <a:rPr lang="it-IT" sz="3600" b="1" dirty="0">
                <a:solidFill>
                  <a:srgbClr val="FF0000"/>
                </a:solidFill>
                <a:latin typeface="Century Gothic" pitchFamily="34" charset="0"/>
              </a:rPr>
              <a:t>la scheda di valutazione (modula A) </a:t>
            </a:r>
            <a:endParaRPr lang="it-IT" sz="3600" b="1" dirty="0" smtClean="0">
              <a:solidFill>
                <a:srgbClr val="FF0000"/>
              </a:solidFill>
              <a:latin typeface="Century Gothic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entagono 7"/>
          <p:cNvSpPr/>
          <p:nvPr/>
        </p:nvSpPr>
        <p:spPr>
          <a:xfrm>
            <a:off x="0" y="0"/>
            <a:ext cx="2716213" cy="665163"/>
          </a:xfrm>
          <a:prstGeom prst="homePlate">
            <a:avLst/>
          </a:prstGeom>
          <a:solidFill>
            <a:srgbClr val="0075CC"/>
          </a:solidFill>
          <a:ln>
            <a:solidFill>
              <a:srgbClr val="0075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62466" name="CasellaDiTesto 8"/>
          <p:cNvSpPr txBox="1">
            <a:spLocks noChangeArrowheads="1"/>
          </p:cNvSpPr>
          <p:nvPr/>
        </p:nvSpPr>
        <p:spPr bwMode="auto">
          <a:xfrm>
            <a:off x="554038" y="147638"/>
            <a:ext cx="19335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b="1">
                <a:solidFill>
                  <a:schemeClr val="bg1"/>
                </a:solidFill>
                <a:latin typeface="Century Gothic" pitchFamily="34" charset="0"/>
              </a:rPr>
              <a:t>ALLEGATO 7</a:t>
            </a:r>
          </a:p>
        </p:txBody>
      </p:sp>
      <p:sp>
        <p:nvSpPr>
          <p:cNvPr id="62467" name="Titolo 3"/>
          <p:cNvSpPr>
            <a:spLocks noGrp="1"/>
          </p:cNvSpPr>
          <p:nvPr>
            <p:ph type="title" idx="4294967295"/>
          </p:nvPr>
        </p:nvSpPr>
        <p:spPr>
          <a:xfrm>
            <a:off x="762000" y="290513"/>
            <a:ext cx="10972800" cy="1143000"/>
          </a:xfrm>
        </p:spPr>
        <p:txBody>
          <a:bodyPr/>
          <a:lstStyle/>
          <a:p>
            <a:pPr eaLnBrk="1" hangingPunct="1"/>
            <a:r>
              <a:rPr lang="it-IT" sz="4000" smtClean="0">
                <a:solidFill>
                  <a:srgbClr val="0075CC"/>
                </a:solidFill>
              </a:rPr>
              <a:t>VALUTAZIONE DEL SERVIZIO DI </a:t>
            </a:r>
            <a:br>
              <a:rPr lang="it-IT" sz="4000" smtClean="0">
                <a:solidFill>
                  <a:srgbClr val="0075CC"/>
                </a:solidFill>
              </a:rPr>
            </a:br>
            <a:r>
              <a:rPr lang="it-IT" sz="4000" smtClean="0">
                <a:solidFill>
                  <a:srgbClr val="0075CC"/>
                </a:solidFill>
              </a:rPr>
              <a:t>RISTORAZIONE SCOLASTICA</a:t>
            </a:r>
          </a:p>
        </p:txBody>
      </p:sp>
      <p:pic>
        <p:nvPicPr>
          <p:cNvPr id="62468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35188" y="1525588"/>
            <a:ext cx="8535987" cy="533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4744</TotalTime>
  <Words>6571</Words>
  <Application>Microsoft Office PowerPoint</Application>
  <PresentationFormat>Personalizzato</PresentationFormat>
  <Paragraphs>1178</Paragraphs>
  <Slides>110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110</vt:i4>
      </vt:variant>
    </vt:vector>
  </HeadingPairs>
  <TitlesOfParts>
    <vt:vector size="112" baseType="lpstr">
      <vt:lpstr>Tema di Office</vt:lpstr>
      <vt:lpstr>Documento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IL SERVIZIO DI RISTORAZIONE SCOLASTICA</vt:lpstr>
      <vt:lpstr>IL SERVIZIO DI RISTORAZIONE SCOLASTICA</vt:lpstr>
      <vt:lpstr>Presentazione standard di PowerPoint</vt:lpstr>
      <vt:lpstr>IL SERVIZIO DI RISTORAZIONE SCOLASTICA</vt:lpstr>
      <vt:lpstr>Presentazione standard di PowerPoint</vt:lpstr>
      <vt:lpstr>Presentazione standard di PowerPoint</vt:lpstr>
      <vt:lpstr>L’APPALTO DEL SERVIZIO DI  RISTORAZIONE SCOLASTICA:</vt:lpstr>
      <vt:lpstr>Presentazione standard di PowerPoint</vt:lpstr>
      <vt:lpstr>Presentazione standard di PowerPoint</vt:lpstr>
      <vt:lpstr>Presentazione standard di PowerPoint</vt:lpstr>
      <vt:lpstr>L’APPALTO DEL SERVIZIO DI  RISTORAZIONE SCOLASTICA:</vt:lpstr>
      <vt:lpstr>L’APPALTO DEL SERVIZIO DI  RISTORAZIONE SCOLASTICA CAM</vt:lpstr>
      <vt:lpstr>L’APPALTO DEL SERVIZIO DI  RISTORAZIONE SCOLASTICA</vt:lpstr>
      <vt:lpstr>L’APPALTO DEL SERVIZIO DI  RISTORAZIONE SCOLASTICA</vt:lpstr>
      <vt:lpstr>L’APPALTO DEL SERVIZIO DI  RISTORAZIONE SCOLASTICA</vt:lpstr>
      <vt:lpstr>L’APPALTO DEL SERVIZIO DI  RISTORAZIONE SCOLASTICA</vt:lpstr>
      <vt:lpstr>L’APPALTO DEL SERVIZIO DI  RISTORAZIONE SCOLASTICA</vt:lpstr>
      <vt:lpstr>L’APPALTO DEL SERVIZIO DI  RISTORAZIONE SCOLASTICACAM</vt:lpstr>
      <vt:lpstr>L’APPALTO DEL SERVIZIO DI  RISTORAZIONE SCOLASTICACAM</vt:lpstr>
      <vt:lpstr>L’APPALTO DEL SERVIZIO DI  RISTORAZIONE SCOLASTICACAM</vt:lpstr>
      <vt:lpstr>L’APPALTO DEL SERVIZIO DI  RISTORAZIONE SCOLASTICACAM</vt:lpstr>
      <vt:lpstr>L’APPALTO DEL SERVIZIO DI  RISTORAZIONE SCOLASTICA</vt:lpstr>
      <vt:lpstr>GRIGLIA PARAMETRI QUALITA’ 70 PUNTI</vt:lpstr>
      <vt:lpstr>GRIGLIA PARAMETRI QUALITA’</vt:lpstr>
      <vt:lpstr>GRIGLIA PARAMETRI QUALITA’</vt:lpstr>
      <vt:lpstr>GRIGLIA PARAMETRI QUALITA’</vt:lpstr>
      <vt:lpstr>GRIGLIA PARAMETRI QUALITA’</vt:lpstr>
      <vt:lpstr>GRIGLIA PARAMETRI QUALITA’</vt:lpstr>
      <vt:lpstr>GRIGLIA PARAMETRI QUALITA’</vt:lpstr>
      <vt:lpstr>Presentazione standard di PowerPoint</vt:lpstr>
      <vt:lpstr>GRIGLIA PARAMETRI QUALITA’</vt:lpstr>
      <vt:lpstr>GRIGLIA PARAMETRI QUALITA’</vt:lpstr>
      <vt:lpstr>GRIGLIA PARAMETRI QUALITA’</vt:lpstr>
      <vt:lpstr>GRIGLIA PARAMETRI QUALITA’</vt:lpstr>
      <vt:lpstr>GRIGLIA PARAMETRI QUALITA’</vt:lpstr>
      <vt:lpstr>GRIGLIA PARAMETRI QUALITA’</vt:lpstr>
      <vt:lpstr>GRIGLIA PARAMETRI QUALITA’</vt:lpstr>
      <vt:lpstr>Presentazione standard di PowerPoint</vt:lpstr>
      <vt:lpstr>GRIGLIA PARAMETRI QUALITA’</vt:lpstr>
      <vt:lpstr>GRIGLIA PARAMETRI QUALITA’</vt:lpstr>
      <vt:lpstr>GRIGLIA PARAMETRI QUALITA’</vt:lpstr>
      <vt:lpstr>L’APPALTO DEL SERVIZIO DI  RISTORAZIONE SCOLASTICA</vt:lpstr>
      <vt:lpstr>L’APPALTO DEL SERVIZIO DI  RISTORAZIONE SCOLASTICA</vt:lpstr>
      <vt:lpstr>L’APPALTO DEL SERVIZIO DI  RISTORAZIONE SCOLASTICA</vt:lpstr>
      <vt:lpstr>L’APPALTO DEL SERVIZIO DI  RISTORAZIONE SCOLASTICA</vt:lpstr>
      <vt:lpstr>L’APPALTO DEL SERVIZIO DI  RISTORAZIONE SCOLASTICA</vt:lpstr>
      <vt:lpstr>L’APPALTO DEL SERVIZIO DI  RISTORAZIONE SCOLASTICA</vt:lpstr>
      <vt:lpstr>Presentazione standard di PowerPoint</vt:lpstr>
      <vt:lpstr> </vt:lpstr>
      <vt:lpstr> </vt:lpstr>
      <vt:lpstr>Presentazione standard di PowerPoint</vt:lpstr>
      <vt:lpstr>IL SERVIZIO DI RISTORAZIONE SCOLASTICA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SCHEDE PRODOTTI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NUTRIVENDING</vt:lpstr>
      <vt:lpstr>NUTRIVENDING</vt:lpstr>
      <vt:lpstr>Presentazione standard di PowerPoint</vt:lpstr>
      <vt:lpstr>VALUTAZIONE DEL SERVIZIO DI  RISTORAZIONE SCOLASTICA: </vt:lpstr>
      <vt:lpstr>VALUTAZIONE DEL SERVIZIO DI  RISTORAZIONE SCOLASTICA:  COMMISSIONE MENSA</vt:lpstr>
      <vt:lpstr>VALUTAZIONE DEL SERVIZIO DI  RISTORAZIONE SCOLASTICA:  COMMISSIONE MENSA</vt:lpstr>
      <vt:lpstr>VALUTAZIONE DEL SERVIZIO DI  RISTORAZIONE SCOLASTICA:  COMMISSIONE MENSA</vt:lpstr>
      <vt:lpstr>VALUTAZIONE DEL SERVIZIO DI  RISTORAZIONE SCOLASTICA:  COMMISSIONE MENSA</vt:lpstr>
      <vt:lpstr>VALUTAZIONE DEL SERVIZIO DI  RISTORAZIONE SCOLASTICA</vt:lpstr>
      <vt:lpstr>VALUTAZIONE DEL SERVIZIO DI  RISTORAZIONE SCOLASTICA</vt:lpstr>
      <vt:lpstr>VALUTAZIONE DEL SERVIZIO DI  RISTORAZIONE SCOLASTICA</vt:lpstr>
      <vt:lpstr>VALUTAZIONE DEL SERVIZIO DI  RISTORAZIONE SCOLASTICA</vt:lpstr>
      <vt:lpstr>Presentazione standard di PowerPoint</vt:lpstr>
      <vt:lpstr>Presentazione standard di PowerPoint</vt:lpstr>
      <vt:lpstr>CONTRO LO SPRECO ALIMENTARE </vt:lpstr>
      <vt:lpstr>Legge 166/2016 o anche “legge antisprechi” le principali novità</vt:lpstr>
      <vt:lpstr>CONTRO LO SPRECO ALIMENTARE 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MALATTIA DA REFLUSSO GASTRO-ESOFAGEO</dc:title>
  <dc:creator>Silvia Scremin</dc:creator>
  <cp:lastModifiedBy>Saverio Chilese</cp:lastModifiedBy>
  <cp:revision>300</cp:revision>
  <cp:lastPrinted>2017-10-18T14:20:03Z</cp:lastPrinted>
  <dcterms:created xsi:type="dcterms:W3CDTF">2015-06-29T09:13:25Z</dcterms:created>
  <dcterms:modified xsi:type="dcterms:W3CDTF">2017-10-18T14:24:02Z</dcterms:modified>
</cp:coreProperties>
</file>