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handoutMasterIdLst>
    <p:handoutMasterId r:id="rId35"/>
  </p:handoutMasterIdLst>
  <p:sldIdLst>
    <p:sldId id="653" r:id="rId2"/>
    <p:sldId id="509" r:id="rId3"/>
    <p:sldId id="510" r:id="rId4"/>
    <p:sldId id="392" r:id="rId5"/>
    <p:sldId id="508" r:id="rId6"/>
    <p:sldId id="511" r:id="rId7"/>
    <p:sldId id="636" r:id="rId8"/>
    <p:sldId id="643" r:id="rId9"/>
    <p:sldId id="638" r:id="rId10"/>
    <p:sldId id="639" r:id="rId11"/>
    <p:sldId id="640" r:id="rId12"/>
    <p:sldId id="644" r:id="rId13"/>
    <p:sldId id="641" r:id="rId14"/>
    <p:sldId id="645" r:id="rId15"/>
    <p:sldId id="646" r:id="rId16"/>
    <p:sldId id="513" r:id="rId17"/>
    <p:sldId id="516" r:id="rId18"/>
    <p:sldId id="515" r:id="rId19"/>
    <p:sldId id="652" r:id="rId20"/>
    <p:sldId id="649" r:id="rId21"/>
    <p:sldId id="648" r:id="rId22"/>
    <p:sldId id="518" r:id="rId23"/>
    <p:sldId id="517" r:id="rId24"/>
    <p:sldId id="650" r:id="rId25"/>
    <p:sldId id="651" r:id="rId26"/>
    <p:sldId id="507" r:id="rId27"/>
    <p:sldId id="506" r:id="rId28"/>
    <p:sldId id="504" r:id="rId29"/>
    <p:sldId id="647" r:id="rId30"/>
    <p:sldId id="505" r:id="rId31"/>
    <p:sldId id="654" r:id="rId32"/>
    <p:sldId id="655" r:id="rId33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2"/>
    <a:srgbClr val="007033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314CDC-24A6-4EAD-993B-7CCAB602809E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710749-35AA-4887-BF5E-3E15AA1AED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64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4E902-C979-4C6C-9404-E37F28663FCD}" type="datetimeFigureOut">
              <a:rPr lang="it-IT" smtClean="0"/>
              <a:t>17/10/2017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380DF-95CB-4D4B-94AB-FE0B3F6009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51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38C87-8049-48BA-848F-95ECABE5CC19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AFC3-0666-483D-9FED-E3FCD44A6F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FBBD-5C81-43BF-A427-4B2CD4FA092C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4A96-49C1-4BC5-A297-EFB7FDF5C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D456-B8E7-4053-A215-76A25A19F5F3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AD9C-24BF-46E9-B639-D59E6B7793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38AC-4CCD-49E6-838B-6355C673D822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4C94-C0DD-4B7C-A0B4-3BBD5FE832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138D-4977-4625-BFAE-5540403D91EA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68563-A6FD-4053-93AD-5B514519C0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A767-ACED-4339-A067-D12591E1312D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811A-906C-4F1F-B53B-033A474E72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0C78-5754-42B9-BA50-F45FBA27FC03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431A-5BAA-4B2B-A642-B59A891B68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2C2-9ADB-4777-8DD9-CC41BB56F810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BCA-C985-47A7-9062-C92DA18DE5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B19F-E3E8-4F7A-9813-36BAA688E62B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03157-9E5F-4880-950B-9962E4EF9E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F402-6663-420E-88A0-AFB45B26A101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2C84-340E-439E-A2BE-9A395945E7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689A-FA63-4D57-9A8C-073C753A1961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A4292-3250-42AA-8AFC-0C51A764BB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B1D91-CD64-46F1-8BA5-D8D31ABCC394}" type="datetimeFigureOut">
              <a:rPr lang="it-IT"/>
              <a:pPr>
                <a:defRPr/>
              </a:pPr>
              <a:t>17/10/2017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665BF-BE26-451D-B7B1-AFF2779F82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venetonutrizione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4454"/>
            <a:ext cx="12192000" cy="261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2859774"/>
            <a:ext cx="1973617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5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it-IT" sz="25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 rot="20424429">
            <a:off x="1874883" y="3484310"/>
            <a:ext cx="79702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7200" dirty="0">
                <a:solidFill>
                  <a:srgbClr val="FF0101"/>
                </a:solidFill>
                <a:latin typeface="Arial Black" panose="020B0A04020102020204" pitchFamily="34" charset="0"/>
              </a:rPr>
              <a:t>QUALITA’</a:t>
            </a:r>
          </a:p>
          <a:p>
            <a:pPr lvl="0">
              <a:defRPr/>
            </a:pPr>
            <a:r>
              <a:rPr lang="it-IT" sz="7200" dirty="0">
                <a:solidFill>
                  <a:srgbClr val="FF0101"/>
                </a:solidFill>
                <a:latin typeface="Arial Black" panose="020B0A04020102020204" pitchFamily="34" charset="0"/>
              </a:rPr>
              <a:t>NUTRIZIONALE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740181" y="6304002"/>
            <a:ext cx="7451819" cy="553998"/>
          </a:xfrm>
          <a:prstGeom prst="rect">
            <a:avLst/>
          </a:prstGeom>
          <a:solidFill>
            <a:srgbClr val="71DA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 SANDRI</a:t>
            </a:r>
          </a:p>
          <a:p>
            <a:r>
              <a:rPr lang="it-IT" sz="14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ULSS 2 MARCA TREVIGIANA Servizio Igiene Alimenti e Nutrizione (SIAN)</a:t>
            </a:r>
          </a:p>
        </p:txBody>
      </p:sp>
    </p:spTree>
    <p:extLst>
      <p:ext uri="{BB962C8B-B14F-4D97-AF65-F5344CB8AC3E}">
        <p14:creationId xmlns:p14="http://schemas.microsoft.com/office/powerpoint/2010/main" val="28122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753891" y="886415"/>
            <a:ext cx="79223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</a:t>
            </a: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FABBISOGNO DI CARBOIDRATI (CHO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)</a:t>
            </a:r>
          </a:p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E DI  FIBRA ALIMENTARE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4038" y="1964353"/>
            <a:ext cx="75745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 valori di riferimento per i carboidrati disponibili sono espressi come intervallo di riferimento per l’assunzione di macronutrienti (RI) e sono compresi tra il 45% e il 60%  dell’energia giornaliera.  Per quanto riguarda la fibra, in età pediatrica è espressa come assunzione adeguata (AI) ed è pari a 8,4 g/1000 kcal.</a:t>
            </a:r>
          </a:p>
          <a:p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Nel caso dei carboidrati sono stati suggeriti degli obiettivi nutrizionali per la prevenzione (STD), i quali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suggeriscono di prediligere il consumo di alimenti a basso indice glicemico (IG) e di limitare il consumo di zuccheri aggiungi e di fruttosio. </a:t>
            </a:r>
          </a:p>
        </p:txBody>
      </p:sp>
      <p:pic>
        <p:nvPicPr>
          <p:cNvPr id="9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891678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411684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0" y="4344963"/>
            <a:ext cx="11113721" cy="22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28301"/>
            <a:ext cx="10949981" cy="35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6080770" y="3084394"/>
            <a:ext cx="2367194" cy="3548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sinistra 2"/>
          <p:cNvSpPr/>
          <p:nvPr/>
        </p:nvSpPr>
        <p:spPr>
          <a:xfrm>
            <a:off x="8447963" y="3016154"/>
            <a:ext cx="3875965" cy="5732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Dieta Mediterranea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- Sito CREA</a:t>
            </a:r>
            <a:endParaRPr lang="it-IT" dirty="0"/>
          </a:p>
        </p:txBody>
      </p:sp>
      <p:sp>
        <p:nvSpPr>
          <p:cNvPr id="12" name="Freccia a sinistra 11"/>
          <p:cNvSpPr/>
          <p:nvPr/>
        </p:nvSpPr>
        <p:spPr>
          <a:xfrm>
            <a:off x="8447962" y="3057097"/>
            <a:ext cx="3875965" cy="5732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Dieta Mediterranea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- Sito CREA</a:t>
            </a:r>
            <a:endParaRPr lang="it-IT" dirty="0"/>
          </a:p>
        </p:txBody>
      </p:sp>
      <p:sp>
        <p:nvSpPr>
          <p:cNvPr id="14" name="Freccia a sinistra 13"/>
          <p:cNvSpPr/>
          <p:nvPr/>
        </p:nvSpPr>
        <p:spPr>
          <a:xfrm>
            <a:off x="2950192" y="3057096"/>
            <a:ext cx="3068474" cy="49860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er aumento lipidi </a:t>
            </a:r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1520824" y="3016154"/>
            <a:ext cx="1429367" cy="57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nda 1 15"/>
          <p:cNvSpPr/>
          <p:nvPr/>
        </p:nvSpPr>
        <p:spPr>
          <a:xfrm>
            <a:off x="9838992" y="277990"/>
            <a:ext cx="2089151" cy="627797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all" dirty="0" err="1" smtClean="0">
                <a:solidFill>
                  <a:schemeClr val="tx1"/>
                </a:solidFill>
              </a:rPr>
              <a:t>NOVITà</a:t>
            </a:r>
            <a:endParaRPr lang="it-IT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572505" y="886415"/>
            <a:ext cx="5064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</a:t>
            </a: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FABBISOGNO 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LIPIDICO</a:t>
            </a:r>
            <a:endParaRPr lang="it-IT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4038" y="1964353"/>
            <a:ext cx="7574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La formulazione dei LARN per i lipidi si è basata non solo sulle loro funzioni biochimiche e fisiologiche, ma anche sulla loro capacità di influire sui fattori di rischio e i fattori protettivi relativi a diverse patologie cronico-degenerative.</a:t>
            </a:r>
          </a:p>
          <a:p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L’assunzione di lipidi totali viene espressa come % En (apporto energetico totale della dieta).</a:t>
            </a:r>
          </a:p>
        </p:txBody>
      </p:sp>
      <p:pic>
        <p:nvPicPr>
          <p:cNvPr id="9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891678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08088"/>
            <a:ext cx="11218459" cy="55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nda 1 6"/>
          <p:cNvSpPr/>
          <p:nvPr/>
        </p:nvSpPr>
        <p:spPr>
          <a:xfrm>
            <a:off x="9838992" y="277990"/>
            <a:ext cx="2089151" cy="627797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all" dirty="0" err="1" smtClean="0">
                <a:solidFill>
                  <a:schemeClr val="tx1"/>
                </a:solidFill>
              </a:rPr>
              <a:t>NOVITà</a:t>
            </a:r>
            <a:endParaRPr lang="it-IT" cap="all" dirty="0">
              <a:solidFill>
                <a:schemeClr val="tx1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1670950" y="3016154"/>
            <a:ext cx="1429367" cy="57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>
            <a:off x="3100317" y="3090751"/>
            <a:ext cx="2822811" cy="49860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LARN 2014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6080770" y="3084394"/>
            <a:ext cx="2367194" cy="3548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8447962" y="3002505"/>
            <a:ext cx="3875965" cy="5732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Dieta Mediterranea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- Sito CREA</a:t>
            </a:r>
            <a:endParaRPr lang="it-IT" dirty="0"/>
          </a:p>
        </p:txBody>
      </p:sp>
      <p:sp>
        <p:nvSpPr>
          <p:cNvPr id="13" name="Freccia a sinistra 12"/>
          <p:cNvSpPr/>
          <p:nvPr/>
        </p:nvSpPr>
        <p:spPr>
          <a:xfrm>
            <a:off x="3100316" y="3104399"/>
            <a:ext cx="2822811" cy="49860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LARN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17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437052" y="886415"/>
            <a:ext cx="5335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</a:t>
            </a: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FABBISOGNO 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PROTEICO</a:t>
            </a:r>
            <a:endParaRPr lang="it-IT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1894" y="1601513"/>
            <a:ext cx="7771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Apporti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proteici che nella prima infanzia fossero marcatamente al di sopra dei  fabbisogni (ad es. &gt; 15% 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En,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potrebbero avere conseguenze negative  a lungo e medio termine sullo stato di salute. </a:t>
            </a:r>
          </a:p>
          <a:p>
            <a:pPr marL="452438" indent="-452438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È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quindi prudente orientarsi verso un’assunzione di proteine che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fino ai due anni d’età sia compresa nell’intervallo 8-12% En e comunque &lt; 15% En.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 partire dai due anni d’età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sono da considerarsi ragionevoli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apporti proteici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che tendano a restare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nell’intervallo 12-18% En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, con la prevalenza di alimenti d’origine vegetale.</a:t>
            </a:r>
          </a:p>
          <a:p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9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891678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9" y="1371861"/>
            <a:ext cx="11192885" cy="53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7" name="Onda 1 6"/>
          <p:cNvSpPr/>
          <p:nvPr/>
        </p:nvSpPr>
        <p:spPr>
          <a:xfrm>
            <a:off x="9838992" y="277990"/>
            <a:ext cx="2089151" cy="627797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all" dirty="0" err="1" smtClean="0">
                <a:solidFill>
                  <a:schemeClr val="tx1"/>
                </a:solidFill>
              </a:rPr>
              <a:t>NOVITà</a:t>
            </a:r>
            <a:endParaRPr lang="it-IT" cap="all" dirty="0">
              <a:solidFill>
                <a:schemeClr val="tx1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5275552" y="3316403"/>
            <a:ext cx="2367194" cy="3548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7901009" y="3176281"/>
            <a:ext cx="3875965" cy="5732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Dieta Mediterranea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- Sito CREA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6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prstClr val="white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prstClr val="white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endParaRPr lang="it-IT" dirty="0">
              <a:solidFill>
                <a:prstClr val="black"/>
              </a:solidFill>
              <a:latin typeface="Century Gothic" pitchFamily="34" charset="0"/>
            </a:endParaRPr>
          </a:p>
          <a:p>
            <a:endParaRPr lang="it-IT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5" y="1214651"/>
            <a:ext cx="3866866" cy="56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4716" y="1118317"/>
            <a:ext cx="81204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4.4 GRAMMATURE O UNITÀ INDICATIVE PER PORZIONE PER IL PRANZO </a:t>
            </a:r>
            <a:endParaRPr lang="it-IT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it-IT" sz="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Sulla base dei fabbisogni  energetici e dei macronutrienti (carboidrati, lipidi e proteine) relativi al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pranzo sono state calcolate le grammature dei vari alimenti e le loro frequenze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come 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riportato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nelle tabelle: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“TABELLA DIETETICA - GRAMMATURE O UNITÀ INDICATIVE PER PORZIONE PER IL PRANZO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”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“FREQUENZA DEGLI ALIMENTI SU QUATTRO SETTIMANE PER I MENÙ SCOLASTICI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”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“TIPOLOGIE DI MERENDE E GRAMMATURE”.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6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2012" y="875816"/>
            <a:ext cx="79157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 tabella dietetica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deve essere utilizzata dagli </a:t>
            </a:r>
            <a:r>
              <a:rPr lang="it-IT" sz="2400" b="1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operatori addetti alla stesura e/o alla preparazione dei menù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tenendo conto che: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 frequenza dei piatti del menù è indicata nella tabella “Frequenza degli alimenti su quattro settimane per i menù scolastici”;</a:t>
            </a: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le grammature indicate si riferiscono agli ingredienti principali delle ricette, a crudo ed al netto degli scarti;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gli ingredienti minori possono essere aggiunti secondo le necessità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(verdure per la preparazione dei sughi, erbe aromatiche, limone, etc.);</a:t>
            </a:r>
            <a:endParaRPr lang="it-IT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sale va usato con estrema moderazione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 si raccomanda l’uso di quello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arricchito con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iodio (Legge 55/2005).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02" y="793928"/>
            <a:ext cx="3624049" cy="60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2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5" y="903112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4650" y="1337482"/>
            <a:ext cx="7759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calcolo delle materie prime potrà effettuarsi secondo le modalità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seguenti: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individuare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nella tabella dietetica la grammatura dell’alimento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che bisogna utilizzare per la preparazione della pietanza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considerando che si tratta di un peso a crudo e al netto dello scarto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;</a:t>
            </a:r>
            <a:endParaRPr lang="it-IT" sz="24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attenzione alle differenze di grammature per tipologia di scuola;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lvl="0" indent="-342900">
              <a:spcAft>
                <a:spcPts val="0"/>
              </a:spcAft>
              <a:buFont typeface="Calibri"/>
              <a:buChar char="-"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moltiplicare la grammatura dell’alimento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per il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numero di studenti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appartenenti all’ordine di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scuola considerato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 </a:t>
            </a:r>
            <a:endParaRPr lang="it-IT" sz="24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2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4650" y="1337482"/>
            <a:ext cx="7759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Si suggerisce di preparare i sughi a base di verdure per i primi piatti, sia per ridurre la quota proteica, sia per incentivare il consumo di verdura.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Per i bambini piccoli si sconsiglia l’utilizzo di alimenti di piccole dimensioni, di forma tondeggiante, appiccicosi o di consistenza tale da comportare un rischio di soffocamento (es. mozzarelline, pomodorini, chicchi d’uva, pizza, gnocchi, prosciutto crudo, ecc.). </a:t>
            </a:r>
            <a:endParaRPr lang="it-IT" sz="24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41988" name="Picture 4" descr="Pomodori, Mozzarella, Italiano, Verdure, Spied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6" y="3753672"/>
            <a:ext cx="3879708" cy="25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Carote, Cipolla, Cetriolo, Verdure, Vegetale, S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5" y="828503"/>
            <a:ext cx="3879707" cy="25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2347415" y="0"/>
            <a:ext cx="7069540" cy="928048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sz="3600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2012" y="1501265"/>
            <a:ext cx="79975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 S.I.A.N. della Regione Veneto </a:t>
            </a:r>
            <a:r>
              <a:rPr lang="it-IT" sz="2800" dirty="0">
                <a:latin typeface="Century Gothic"/>
                <a:ea typeface="Century Gothic"/>
                <a:cs typeface="Century Gothic"/>
              </a:rPr>
              <a:t>hanno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aggiornato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2800" dirty="0">
                <a:latin typeface="Century Gothic"/>
                <a:ea typeface="Century Gothic"/>
                <a:cs typeface="Century Gothic"/>
              </a:rPr>
              <a:t>le precedenti linee guida in sintonia con la filosofia dei riferimenti scientifici, quali i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LARN (Livelli di Assunzione di Riferimento di Nutrienti ed energia) per la popolazione italiana, IV revisione- 2014 </a:t>
            </a:r>
            <a:r>
              <a:rPr lang="it-IT" sz="2800" dirty="0">
                <a:latin typeface="Century Gothic"/>
                <a:ea typeface="Century Gothic"/>
                <a:cs typeface="Century Gothic"/>
              </a:rPr>
              <a:t>della SINU (Società Italiana di Nutrizione Umana), le </a:t>
            </a: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Linee Guida per una Sana Alimentazione Italiana dell’INRAN (Istituto Nazionale di Ricerca per gli Alimenti e la Nutrizione) </a:t>
            </a:r>
            <a:endParaRPr lang="it-IT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690" y="96974"/>
            <a:ext cx="2663997" cy="36983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82" y="3981342"/>
            <a:ext cx="3227926" cy="276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9" name="image21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942997" y="0"/>
            <a:ext cx="4249003" cy="6858000"/>
          </a:xfrm>
          <a:prstGeom prst="rect">
            <a:avLst/>
          </a:prstGeom>
          <a:ln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5" y="147639"/>
            <a:ext cx="6149401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in su 5"/>
          <p:cNvSpPr>
            <a:spLocks noChangeArrowheads="1"/>
          </p:cNvSpPr>
          <p:nvPr/>
        </p:nvSpPr>
        <p:spPr bwMode="auto">
          <a:xfrm>
            <a:off x="6594831" y="2905386"/>
            <a:ext cx="215900" cy="360363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3" name="Freccia in giù 6"/>
          <p:cNvSpPr>
            <a:spLocks noChangeArrowheads="1"/>
          </p:cNvSpPr>
          <p:nvPr/>
        </p:nvSpPr>
        <p:spPr bwMode="auto">
          <a:xfrm>
            <a:off x="6797582" y="6497639"/>
            <a:ext cx="215900" cy="360362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4" name="Freccia in su 5"/>
          <p:cNvSpPr>
            <a:spLocks noChangeArrowheads="1"/>
          </p:cNvSpPr>
          <p:nvPr/>
        </p:nvSpPr>
        <p:spPr bwMode="auto">
          <a:xfrm>
            <a:off x="6596561" y="3962506"/>
            <a:ext cx="215900" cy="360363"/>
          </a:xfrm>
          <a:prstGeom prst="upArrow">
            <a:avLst>
              <a:gd name="adj1" fmla="val 50000"/>
              <a:gd name="adj2" fmla="val 5007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5" name="Freccia in giù 6"/>
          <p:cNvSpPr>
            <a:spLocks noChangeArrowheads="1"/>
          </p:cNvSpPr>
          <p:nvPr/>
        </p:nvSpPr>
        <p:spPr bwMode="auto">
          <a:xfrm>
            <a:off x="6797582" y="3602144"/>
            <a:ext cx="215900" cy="360362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sp>
        <p:nvSpPr>
          <p:cNvPr id="16" name="Freccia in giù 6"/>
          <p:cNvSpPr>
            <a:spLocks noChangeArrowheads="1"/>
          </p:cNvSpPr>
          <p:nvPr/>
        </p:nvSpPr>
        <p:spPr bwMode="auto">
          <a:xfrm>
            <a:off x="6797582" y="5084763"/>
            <a:ext cx="215900" cy="360362"/>
          </a:xfrm>
          <a:prstGeom prst="downArrow">
            <a:avLst>
              <a:gd name="adj1" fmla="val 50000"/>
              <a:gd name="adj2" fmla="val 500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6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9" name="image21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153" y="0"/>
            <a:ext cx="3746847" cy="6858000"/>
          </a:xfrm>
          <a:prstGeom prst="rect">
            <a:avLst/>
          </a:prstGeom>
          <a:ln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315"/>
            <a:ext cx="8445154" cy="16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7" y="2072636"/>
            <a:ext cx="8123743" cy="8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6064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875816"/>
            <a:ext cx="817500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4.5 TIPOLOGIE DI MERENDE</a:t>
            </a:r>
            <a:endParaRPr lang="it-IT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merende di metà mattina e di metà pomeriggio devono fornire una piccola quantità di energia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rispetto alla quota totale giornaliera;  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Per la merenda del mattino va preferito il consumo di frutta fresca di stagione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che potrà essere somministrata, a seconda dell’età, grattugiata, frullata, come macedonia, intera. 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Per la merenda del pomeriggio va privilegiato il consumo di frutta fresca di stagione alternandolo a diversi spuntini di facile digestione come ad es latte intero o parzialmente scremato pastorizzato o yogurt bianco o alla frutta abbinati a pane o prodotti da forno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quali fette biscottate, cereali, biscotti secchi, ecc.; prodotti senza grassi tropicali né idrogenati (parzialmente o totalmente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).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40962" name="Picture 2" descr="Frutta, Uva,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09" y="2445662"/>
            <a:ext cx="3643644" cy="212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36" y="1105469"/>
            <a:ext cx="3735464" cy="5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946415"/>
            <a:ext cx="851620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4.6 SUGGERIMENTI PER GLI ALTRI PASTI DELLA GIORNATA</a:t>
            </a:r>
            <a:endParaRPr lang="it-IT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Per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 prima colazione e la merenda</a:t>
            </a:r>
            <a:r>
              <a:rPr lang="it-IT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preferire alimenti energetici, facilmente digeribili. In particolare:</a:t>
            </a:r>
            <a:endParaRPr lang="it-IT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pane, fette biscottate, biscotti secchi, fiocchi di cereali </a:t>
            </a:r>
            <a:r>
              <a:rPr lang="it-IT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con eventuale aggiunta di piccole quantità di miele o marmellata: forniscono energia di pronto e facile utilizzo;</a:t>
            </a:r>
            <a:endParaRPr lang="it-IT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yogurt e latte: </a:t>
            </a:r>
            <a:r>
              <a:rPr lang="it-IT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assicurano un buon apporto di calcio e proteine;</a:t>
            </a:r>
            <a:endParaRPr lang="it-IT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frutta fresca </a:t>
            </a:r>
            <a:r>
              <a:rPr lang="it-IT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(anche come frullati) garantisce vitamine, minerali e fibre.</a:t>
            </a:r>
            <a:endParaRPr lang="it-IT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cena: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consultando il menù 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scegliere 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preferibilmente alimenti diversi da quelli già consumati a pranzo in mensa.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Esempio</a:t>
            </a:r>
            <a:r>
              <a:rPr lang="it-IT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:</a:t>
            </a:r>
            <a:endParaRPr lang="it-IT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se a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pranzo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il bambino ha consumato un pasto a base di: minestra, carne, verdura e pane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cena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: riso o pasta, formaggio o uova o legumi o pesce, verdura e pane.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se a </a:t>
            </a:r>
            <a:r>
              <a:rPr lang="it-IT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pranzo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il bambino ha consumato un pasto a base di: pasta, prosciutto, uova o formaggio, verdura e pane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alibri"/>
              <a:buChar char="-"/>
            </a:pP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 cena: minestra di qualsiasi tipo, carne o pesce o legumi, verdura e pane.</a:t>
            </a: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2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2013" y="1369495"/>
            <a:ext cx="626432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4.7 ALCUNI CONSIGLI PER UNA SANA ALIMENTAZIONE</a:t>
            </a:r>
          </a:p>
          <a:p>
            <a:pPr algn="just"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/>
                <a:ea typeface="Times New Roman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entury Gothic"/>
                <a:ea typeface="Times New Roman"/>
              </a:rPr>
              <a:t>       come comportarsi a scuola</a:t>
            </a:r>
            <a:endParaRPr lang="it-IT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favorire 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l'inserimento nei menù scolastici di alimenti integrali o </a:t>
            </a: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semintegrali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e cereali di vario tipo (orzo, farro, miglio,..);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favorire l'inserimento nei menù scolastici di legumi (fagioli, ceci, lenticchie,...) o piatti a base di legumi (pasta e fagioli, riso e piselli,..);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inserire nei menù scolastici tutti i giorni 1-2 porzioni di verdura seguendo il più possibile la stagionalità. Per favorire il consumo di verdura proporla all'inizio del pasto (come antipasto);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proporre </a:t>
            </a:r>
            <a:r>
              <a:rPr lang="it-IT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frutta e verdura di colore diverso nell'arco di una settimana per assicurare la più alta variabilità di scelta possibile.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8" y="1747948"/>
            <a:ext cx="5240740" cy="38056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753047" y="5563055"/>
            <a:ext cx="4891083" cy="369332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dirty="0"/>
              <a:t>Fonte: Ministero della Salute “Mangia a colori”</a:t>
            </a:r>
          </a:p>
        </p:txBody>
      </p:sp>
    </p:spTree>
    <p:extLst>
      <p:ext uri="{BB962C8B-B14F-4D97-AF65-F5344CB8AC3E}">
        <p14:creationId xmlns:p14="http://schemas.microsoft.com/office/powerpoint/2010/main" val="10698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2013" y="1369495"/>
            <a:ext cx="62643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dirty="0" smtClean="0">
                <a:solidFill>
                  <a:srgbClr val="002060"/>
                </a:solidFill>
                <a:latin typeface="Century Gothic"/>
                <a:ea typeface="Century Gothic"/>
                <a:cs typeface="Century Gothic"/>
              </a:rPr>
              <a:t>4.7 ALCUNI CONSIGLI PER UNA SANA ALIMENTAZIONE</a:t>
            </a:r>
          </a:p>
          <a:p>
            <a:pPr algn="just">
              <a:spcAft>
                <a:spcPts val="0"/>
              </a:spcAft>
            </a:pPr>
            <a:r>
              <a:rPr lang="it-IT" sz="2400" b="1" dirty="0">
                <a:solidFill>
                  <a:srgbClr val="002060"/>
                </a:solidFill>
                <a:latin typeface="Century Gothic"/>
                <a:ea typeface="Times New Roman"/>
              </a:rPr>
              <a:t> </a:t>
            </a:r>
            <a:r>
              <a:rPr lang="it-IT" sz="2400" b="1" dirty="0" smtClean="0">
                <a:solidFill>
                  <a:srgbClr val="002060"/>
                </a:solidFill>
                <a:latin typeface="Century Gothic"/>
                <a:ea typeface="Times New Roman"/>
              </a:rPr>
              <a:t>       come comportarsi a scuola</a:t>
            </a:r>
          </a:p>
          <a:p>
            <a:pPr algn="just">
              <a:spcAft>
                <a:spcPts val="0"/>
              </a:spcAft>
            </a:pPr>
            <a:endParaRPr lang="it-IT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nei menù scolastici inserire almeno 1-2 volte alla settimana il pesce che è la fonte principale di acidi grassi omega-3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;</a:t>
            </a:r>
            <a:r>
              <a:rPr lang="it-IT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  <a:endParaRPr lang="it-IT" sz="20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in </a:t>
            </a:r>
            <a:r>
              <a:rPr lang="it-IT" sz="20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cucina utilizzare prevalentemente l'olio extravergine di oliva, meglio se a crudo;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festeggiare i compleanni del mese solo una volta dando la preferenza a dolci che contengono basse quantità di grassi e zuccheri</a:t>
            </a: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;</a:t>
            </a:r>
          </a:p>
          <a:p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it-IT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34818" name="Picture 2" descr="Trota, Di Pesce, Trota Iridea, Ani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60" y="3698544"/>
            <a:ext cx="5925412" cy="29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Oliva, Olio D'Oliva, Olio, Vettoriale,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2544">
            <a:off x="6659750" y="503807"/>
            <a:ext cx="3720446" cy="37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6660" y="793932"/>
            <a:ext cx="11778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4.2 CRITERI PER LA REALIZZAZIONE DI UN MENÚ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È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opportuno prevedere la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rotazione del menù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in base alle caratteristiche intrinseche di alcune pietanze ed alla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stagionalità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della frutta e delle verdure, evitando l’utilizzo delle primizie.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Le pietanze dovranno essere diversificate attraverso un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menù articolato in quattro o cinque settimane,</a:t>
            </a:r>
            <a:r>
              <a:rPr lang="it-IT" sz="2400" b="1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per abituare i bambini ai vari tipi di sapori. </a:t>
            </a:r>
            <a:endParaRPr lang="it-IT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Si devono privilegiare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 metodi di cottura semplici</a:t>
            </a:r>
            <a:r>
              <a:rPr lang="it-IT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che riducono al minimo le modificazioni chimico-fisiche che possono incidere sul valore nutritivo dell’alimento. </a:t>
            </a:r>
            <a:endParaRPr lang="it-IT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9938" name="Picture 2" descr="Stagioni, Quattro Stagioni, Albero, Natura, Autun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660964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54843" y="1038452"/>
            <a:ext cx="115869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4.2 CRITERI PER LA REALIZZAZIONE DI UN MENÚ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In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linea generale, lo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schema base per il pranzo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prevede </a:t>
            </a:r>
            <a:endParaRPr lang="it-IT" sz="24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un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primo piatto, 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un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secondo e relativo contorno, 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pane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e  frutta; 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pur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essendo l’esempio culturalmente più accettato, è auspicabile la graduale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introduzione del piatto unico e dei cereali integrali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 </a:t>
            </a:r>
            <a:endParaRPr lang="it-IT" sz="24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piatto unico in parti</a:t>
            </a:r>
            <a:r>
              <a:rPr lang="it-IT" sz="2400" b="1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</a:rPr>
              <a:t>colare,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oltre ad essere completo come valore nutritivo, ha profonde radici nel patrimonio della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tradizione alimentare mediterranea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nonché in quella veneta, basti pensare 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piatti come la pasta e fagioli e risotto con piselli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che rischiano di andare perduti a causa dell’evoluzione degli stili alimentari e sociali.</a:t>
            </a:r>
            <a:endParaRPr lang="it-IT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77160" y="1099709"/>
            <a:ext cx="117465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Ai SIAN </a:t>
            </a: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( SERVIZIO IGIENE DEGLI ALIMENTI E DELLA  NUTRIZIONE) spetta </a:t>
            </a:r>
            <a:r>
              <a:rPr 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 valutazione dei menù, </a:t>
            </a:r>
            <a:endParaRPr lang="it-IT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endParaRPr lang="it-IT" sz="2800" dirty="0" smtClean="0">
              <a:latin typeface="Century Gothic"/>
              <a:ea typeface="Century Gothic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“</a:t>
            </a: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MODULO RICHIESTA VALIDAZIONE/PREDISPOSIZIONE MENÙ PER LA RISTORAZIONE SCOLASTICA” 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per agevolare la richiesta di validazione del menù.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it-IT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SCHEDA REQUISITI VALUTAZIONE 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MENÙ per i SIAN </a:t>
            </a:r>
            <a:endParaRPr lang="it-IT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9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60" y="798655"/>
            <a:ext cx="6773839" cy="60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" y="798655"/>
            <a:ext cx="559558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tal fine </a:t>
            </a:r>
            <a:r>
              <a:rPr lang="it-IT" sz="2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ALLEGA: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GRAMMATURA DEGLI ALIMENTI </a:t>
            </a:r>
            <a:r>
              <a:rPr lang="it-IT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 FASCE DI ETA’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COMPOSIZIONE BROMATOLOGICA</a:t>
            </a:r>
            <a:r>
              <a:rPr lang="it-IT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DEI PASTI </a:t>
            </a:r>
            <a:r>
              <a:rPr lang="it-IT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t-IT" sz="2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 I CENTRI COTTURA</a:t>
            </a:r>
            <a:r>
              <a:rPr lang="it-IT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 lvl="1"/>
            <a:r>
              <a:rPr lang="it-IT" sz="2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bromatologia</a:t>
            </a:r>
            <a:r>
              <a:rPr lang="it-IT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t-IT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dal greco β</a:t>
            </a:r>
            <a:r>
              <a:rPr lang="it-IT" sz="2000" dirty="0" err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ρῶμ</a:t>
            </a:r>
            <a:r>
              <a:rPr lang="it-IT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α, brṑma, «cibo»</a:t>
            </a:r>
            <a:r>
              <a:rPr lang="it-IT" sz="24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r>
              <a:rPr lang="it-IT" sz="2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è la branca della chimica </a:t>
            </a:r>
            <a:r>
              <a:rPr lang="it-IT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 </a:t>
            </a:r>
            <a:r>
              <a:rPr lang="it-IT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studia la natura chimica, il valore nutritivo, </a:t>
            </a:r>
            <a:r>
              <a:rPr lang="it-IT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it-IT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protidi, glicidi, lipidi, vitamine, minerali) contenuti negli </a:t>
            </a:r>
            <a:r>
              <a:rPr lang="it-IT" sz="2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alimenti </a:t>
            </a:r>
            <a:r>
              <a:rPr lang="it-IT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allo stato crudo e dopo manipolazioni (cottura, processi di conservazione ecc.) </a:t>
            </a:r>
            <a:endParaRPr lang="it-IT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/>
            <a:endParaRPr lang="it-IT" sz="2000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RICETTARIO COMPRENSIVO DELLE GRAMMATURE DEGLI INGREDIENTI</a:t>
            </a:r>
            <a:endParaRPr lang="it-IT" sz="2400" i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797791" y="26625"/>
            <a:ext cx="9394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MODULO RICHIESTA VALIDAZIONE/PREDISPOSIZIONE MENÙ PER LA RISTORAZIONE SCOLASTICA” </a:t>
            </a:r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2347415" y="0"/>
            <a:ext cx="7069540" cy="928048"/>
          </a:xfrm>
        </p:spPr>
        <p:txBody>
          <a:bodyPr/>
          <a:lstStyle/>
          <a:p>
            <a:pPr eaLnBrk="1" hangingPunct="1"/>
            <a:r>
              <a:rPr lang="it-IT" altLang="it-IT" sz="3600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sz="3600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9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1151036"/>
            <a:ext cx="4080682" cy="566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947268"/>
            <a:ext cx="788840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Nei nuovi LARN 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vengono indicati i fabbisogni medi 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l'assunzione raccomandata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o adeguata per la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popolazione di tutti i principi nutritivi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, macro e micronutrienti. </a:t>
            </a:r>
            <a:endParaRPr lang="it-IT" sz="2400" dirty="0" smtClean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endParaRPr lang="it-IT" sz="1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  <a:p>
            <a:pPr algn="just">
              <a:spcAft>
                <a:spcPts val="0"/>
              </a:spcAft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LARN mirano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essenzialmente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 proteggere l’intera popolazione dal rischio di squilibri nutrizionali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, a fornire di conseguenza elementi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utili per valutare l’adeguatezza della dieta media della popolazione italiana o di gruppi della stessa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rispetto ai valori proposti, a pianificare la politica degli approvvigionamenti alimentari nazionali ed  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valutare e pianificare l’alimentazione di comunità.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endParaRPr lang="it-IT" sz="1000" dirty="0" smtClean="0">
              <a:latin typeface="Century Gothic"/>
              <a:ea typeface="Century Gothic"/>
              <a:cs typeface="Century Gothic"/>
            </a:endParaRPr>
          </a:p>
          <a:p>
            <a:r>
              <a:rPr lang="it-IT" sz="2400" dirty="0" smtClean="0">
                <a:latin typeface="Century Gothic"/>
                <a:ea typeface="Century Gothic"/>
                <a:cs typeface="Century Gothic"/>
              </a:rPr>
              <a:t>Servono </a:t>
            </a:r>
            <a:r>
              <a:rPr lang="it-IT" sz="2400" dirty="0">
                <a:latin typeface="Century Gothic"/>
                <a:ea typeface="Century Gothic"/>
                <a:cs typeface="Century Gothic"/>
              </a:rPr>
              <a:t>inoltre come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guida per i bisogni nutrizionali dei differenti gruppi di età e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sesso. 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2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pic>
        <p:nvPicPr>
          <p:cNvPr id="1132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69" y="0"/>
            <a:ext cx="62063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852650"/>
            <a:ext cx="59856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SCHEDA REQUISITI VALUTAZIONE MENÙ </a:t>
            </a:r>
            <a:endParaRPr lang="it-IT" sz="6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it-IT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SIAN delle Az. ULSS </a:t>
            </a:r>
            <a:endParaRPr lang="it-IT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9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048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012" y="1394844"/>
            <a:ext cx="8338782" cy="5463156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b="1" dirty="0" smtClean="0">
                <a:solidFill>
                  <a:srgbClr val="FF0000"/>
                </a:solidFill>
                <a:latin typeface="Century Gothic" pitchFamily="34" charset="0"/>
              </a:rPr>
              <a:t>Per la prima volta si fa riferimento al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b="1" dirty="0" smtClean="0">
                <a:solidFill>
                  <a:srgbClr val="002060"/>
                </a:solidFill>
                <a:latin typeface="Century Gothic" pitchFamily="34" charset="0"/>
              </a:rPr>
              <a:t>Ricettario per la Ristorazione Scolastica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b="1" dirty="0">
                <a:solidFill>
                  <a:srgbClr val="002060"/>
                </a:solidFill>
                <a:latin typeface="Century Gothic" pitchFamily="34" charset="0"/>
              </a:rPr>
              <a:t>d</a:t>
            </a:r>
            <a:r>
              <a:rPr lang="it-IT" altLang="it-IT" b="1" dirty="0" smtClean="0">
                <a:solidFill>
                  <a:srgbClr val="002060"/>
                </a:solidFill>
                <a:latin typeface="Century Gothic" pitchFamily="34" charset="0"/>
              </a:rPr>
              <a:t>ella Regione Veneto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it-IT" sz="2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Nel </a:t>
            </a:r>
            <a:r>
              <a:rPr lang="it-IT" sz="2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caso in cui, non sia assicurata la presenza del dietista per la stesura del </a:t>
            </a:r>
            <a:r>
              <a:rPr lang="it-IT" sz="2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menù e il conteggio dei nutrienti, </a:t>
            </a:r>
            <a:r>
              <a:rPr lang="it-IT" sz="26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è possibile fare riferimento </a:t>
            </a:r>
            <a:r>
              <a:rPr lang="it-IT" sz="26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it-IT" altLang="it-IT" b="1" dirty="0" smtClean="0">
                <a:solidFill>
                  <a:srgbClr val="002060"/>
                </a:solidFill>
                <a:latin typeface="Century Gothic" pitchFamily="34" charset="0"/>
              </a:rPr>
              <a:t>Ricettario </a:t>
            </a:r>
            <a:r>
              <a:rPr lang="it-IT" altLang="it-IT" b="1" dirty="0">
                <a:solidFill>
                  <a:srgbClr val="002060"/>
                </a:solidFill>
                <a:latin typeface="Century Gothic" pitchFamily="34" charset="0"/>
              </a:rPr>
              <a:t>per la Ristorazione Scolastica</a:t>
            </a: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r>
              <a:rPr lang="it-IT" altLang="it-IT" b="1" dirty="0">
                <a:solidFill>
                  <a:srgbClr val="002060"/>
                </a:solidFill>
                <a:latin typeface="Century Gothic" pitchFamily="34" charset="0"/>
              </a:rPr>
              <a:t>della Regione </a:t>
            </a:r>
            <a:r>
              <a:rPr lang="it-IT" altLang="it-IT" b="1" dirty="0" smtClean="0">
                <a:solidFill>
                  <a:srgbClr val="002060"/>
                </a:solidFill>
                <a:latin typeface="Century Gothic" pitchFamily="34" charset="0"/>
              </a:rPr>
              <a:t>Veneto</a:t>
            </a:r>
          </a:p>
          <a:p>
            <a:pPr marL="0" lv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(disponibile sul sito </a:t>
            </a:r>
            <a:r>
              <a:rPr lang="it-IT" sz="2400" dirty="0">
                <a:solidFill>
                  <a:prstClr val="black"/>
                </a:solidFill>
                <a:latin typeface="Century Gothic"/>
                <a:ea typeface="Century Gothic"/>
                <a:cs typeface="Century Gothic"/>
                <a:hlinkClick r:id="rId2"/>
              </a:rPr>
              <a:t>www.venetonutrizione.it</a:t>
            </a:r>
            <a:r>
              <a:rPr lang="it-IT" sz="2400" dirty="0" smtClean="0">
                <a:solidFill>
                  <a:prstClr val="black"/>
                </a:solidFill>
                <a:latin typeface="Century Gothic"/>
                <a:ea typeface="Century Gothic"/>
                <a:cs typeface="Century Gothic"/>
              </a:rPr>
              <a:t>).</a:t>
            </a:r>
          </a:p>
          <a:p>
            <a:pPr marL="0" lv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it-IT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ctr" eaLnBrk="1" fontAlgn="auto" hangingPunct="1">
              <a:spcAft>
                <a:spcPts val="0"/>
              </a:spcAft>
              <a:buNone/>
              <a:defRPr/>
            </a:pPr>
            <a:endParaRPr lang="it-IT" altLang="it-IT" sz="1800" b="1" dirty="0" smtClean="0">
              <a:latin typeface="Century Gothic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09025" y="1578279"/>
            <a:ext cx="3208338" cy="48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venetonutrizione.it/site/images/stories/logo%20venu%202011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4981433"/>
            <a:ext cx="1639485" cy="14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870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ALLEGATO 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44" y="1"/>
            <a:ext cx="5149755" cy="6858000"/>
          </a:xfrm>
          <a:prstGeom prst="rect">
            <a:avLst/>
          </a:prstGeom>
          <a:noFill/>
        </p:spPr>
      </p:pic>
      <p:sp>
        <p:nvSpPr>
          <p:cNvPr id="10" name="Titolo 1"/>
          <p:cNvSpPr txBox="1">
            <a:spLocks/>
          </p:cNvSpPr>
          <p:nvPr/>
        </p:nvSpPr>
        <p:spPr>
          <a:xfrm rot="20535203">
            <a:off x="-191070" y="873457"/>
            <a:ext cx="6919415" cy="4578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Grazie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per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l’attenzione</a:t>
            </a:r>
            <a:endParaRPr kumimoji="0" lang="it-IT" sz="96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53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2012" y="1569493"/>
            <a:ext cx="7765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 LARN, inoltre, devono essere garantiti tenuto conto della dieta media settimanale,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soprattutto per quel che concerne i micronutrienti: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non ci si può infatti aspettare che la dieta di un solo giorno soddisfi sempre e comunque  tutti i bisogni in nutrienti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.</a:t>
            </a:r>
          </a:p>
          <a:p>
            <a:pPr algn="just">
              <a:spcAft>
                <a:spcPts val="0"/>
              </a:spcAft>
            </a:pP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È utile, infine, sottolineare come le indicazioni si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riferiscono ad individui in buono stato di salute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 non possano essere applicate a soggetti con necessità specifiche derivanti da malattie, particolari terapie o diete speciali.</a:t>
            </a:r>
            <a:endParaRPr lang="it-IT" sz="2400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61" y="1569493"/>
            <a:ext cx="4030639" cy="50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8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875816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4650" y="903112"/>
            <a:ext cx="79504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4.2 CRITERI PER LA REALIZZAZIONE DI UN MENÚ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Per realizzare un menù tipo equilibrato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è necessario</a:t>
            </a:r>
            <a:r>
              <a:rPr lang="it-IT" sz="2400" i="1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partire dal concetto in base al quale il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fabbisogno nutrizionale ed energetico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dei componenti è rivolto ad una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collettività non omogenea, come quella scolastica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, e quindi dev’essere determinato in termini di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valori medi di gruppo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, nel rispetto dei riferimenti scientifici: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LARN- IV Revisione del 2014 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e Linee Guida per la popolazione italiana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</a:t>
            </a:r>
          </a:p>
          <a:p>
            <a:pPr algn="just">
              <a:spcAft>
                <a:spcPts val="0"/>
              </a:spcAft>
            </a:pPr>
            <a:endParaRPr lang="it-IT" sz="2400" dirty="0">
              <a:solidFill>
                <a:srgbClr val="000000"/>
              </a:solidFill>
              <a:effectLst/>
              <a:latin typeface="Century Gothic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2400" dirty="0">
                <a:latin typeface="Century Gothic"/>
                <a:ea typeface="Century Gothic"/>
                <a:cs typeface="Century Gothic"/>
              </a:rPr>
              <a:t>La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“dieta mediterranea”, </a:t>
            </a:r>
            <a:r>
              <a:rPr lang="it-IT" sz="1400" dirty="0">
                <a:latin typeface="Century Gothic"/>
                <a:ea typeface="Century Gothic"/>
                <a:cs typeface="Century Gothic"/>
              </a:rPr>
              <a:t>caratterizzata da un’abbondanza di alimenti di origine vegetale quali i cereali, le verdure, la frutta, i legumi e l’olio di oliva extravergine ben si inserisce nel contesto di tali riferimenti e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riveste un ruolo primario nella prevenzione di numerose patologie cronico-degenerative connesse con l’alimentazione. </a:t>
            </a:r>
            <a:endParaRPr lang="it-IT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5" y="903112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5" y="903112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4717" y="1503614"/>
            <a:ext cx="80112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FABBISOGNO ENERGETICO</a:t>
            </a:r>
          </a:p>
          <a:p>
            <a:pPr algn="just">
              <a:spcAft>
                <a:spcPts val="0"/>
              </a:spcAft>
            </a:pP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E DEI NUTRIENTI 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Times New Roman"/>
              </a:rPr>
              <a:t>Acqua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</a:rPr>
              <a:t>Energia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</a:rPr>
              <a:t>Carboidrati e fibra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</a:rPr>
              <a:t>Lipidi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</a:rPr>
              <a:t>Proteine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</a:rPr>
              <a:t>Vitamine e Sali minerali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it-IT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55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4664610" y="922785"/>
            <a:ext cx="18341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ACQUA 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106256" y="2061693"/>
            <a:ext cx="8218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La bevanda da bere per soddisfare il fabbisogno idrico è l’acqua, </a:t>
            </a:r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si sconsiglia l’uso di bevande zuccherate, anche durante le merende</a:t>
            </a:r>
          </a:p>
        </p:txBody>
      </p:sp>
      <p:pic>
        <p:nvPicPr>
          <p:cNvPr id="25602" name="Picture 2" descr="Acqua, Vetro, Freschezza, Goccia D'Acqua, Mano, Be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78" y="3794344"/>
            <a:ext cx="3675791" cy="27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sultati immagini per nuovi larn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891678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23331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1358106" y="886415"/>
            <a:ext cx="595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FABBISOGNO ENERGETICO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106256" y="2061693"/>
            <a:ext cx="8218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Il presupposto di una dieta equilibrata sta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nell’adeguatezza </a:t>
            </a: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dell’apporto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Century Gothic"/>
                <a:cs typeface="Century Gothic"/>
              </a:rPr>
              <a:t>energetico.</a:t>
            </a:r>
            <a:endParaRPr lang="it-IT" sz="2400" dirty="0"/>
          </a:p>
          <a:p>
            <a:r>
              <a:rPr lang="it-IT" sz="24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La valutazione del fabbisogno energetico ha un ruolo fondamentale nella definizione dell’intervento nutrizionale sia nel singolo individuo che in comunità e gruppi di popolazione</a:t>
            </a:r>
            <a:r>
              <a:rPr lang="it-IT" sz="2400" dirty="0" smtClean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.</a:t>
            </a:r>
            <a:endParaRPr lang="it-IT" sz="240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</p:txBody>
      </p:sp>
      <p:pic>
        <p:nvPicPr>
          <p:cNvPr id="10" name="Picture 2" descr="Risultati immagini per nuovi larn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891678"/>
            <a:ext cx="3866866" cy="59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o 7"/>
          <p:cNvSpPr/>
          <p:nvPr/>
        </p:nvSpPr>
        <p:spPr>
          <a:xfrm>
            <a:off x="0" y="0"/>
            <a:ext cx="2716213" cy="665163"/>
          </a:xfrm>
          <a:prstGeom prst="homePlate">
            <a:avLst/>
          </a:prstGeom>
          <a:solidFill>
            <a:srgbClr val="0075CC"/>
          </a:solidFill>
          <a:ln>
            <a:solidFill>
              <a:srgbClr val="0075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1203" name="CasellaDiTesto 8"/>
          <p:cNvSpPr txBox="1">
            <a:spLocks noChangeArrowheads="1"/>
          </p:cNvSpPr>
          <p:nvPr/>
        </p:nvSpPr>
        <p:spPr bwMode="auto">
          <a:xfrm>
            <a:off x="554038" y="147638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entury Gothic" pitchFamily="34" charset="0"/>
              </a:rPr>
              <a:t>ALLEGATO </a:t>
            </a:r>
            <a:r>
              <a:rPr lang="it-IT" b="1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endParaRPr lang="it-IT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204" name="Rettangolo 3"/>
          <p:cNvSpPr>
            <a:spLocks noChangeArrowheads="1"/>
          </p:cNvSpPr>
          <p:nvPr/>
        </p:nvSpPr>
        <p:spPr bwMode="auto">
          <a:xfrm>
            <a:off x="374650" y="1208088"/>
            <a:ext cx="112220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  <a:p>
            <a:endParaRPr lang="it-IT" dirty="0">
              <a:latin typeface="Century Gothic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799606" y="0"/>
            <a:ext cx="10972800" cy="928048"/>
          </a:xfrm>
        </p:spPr>
        <p:txBody>
          <a:bodyPr/>
          <a:lstStyle/>
          <a:p>
            <a:pPr eaLnBrk="1" hangingPunct="1"/>
            <a:r>
              <a:rPr lang="it-IT" altLang="it-IT" b="1" dirty="0" smtClean="0">
                <a:solidFill>
                  <a:srgbClr val="2219CD"/>
                </a:solidFill>
                <a:latin typeface="Century Gothic" pitchFamily="34" charset="0"/>
              </a:rPr>
              <a:t>QUALITA’ NUTRIZIONALE </a:t>
            </a:r>
            <a:endParaRPr lang="it-IT" b="1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32" y="2166818"/>
            <a:ext cx="8993873" cy="41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entesi graffa aperta 2"/>
          <p:cNvSpPr/>
          <p:nvPr/>
        </p:nvSpPr>
        <p:spPr>
          <a:xfrm rot="5400000">
            <a:off x="5005447" y="1279608"/>
            <a:ext cx="1876306" cy="1733266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Onda 1 3"/>
          <p:cNvSpPr/>
          <p:nvPr/>
        </p:nvSpPr>
        <p:spPr>
          <a:xfrm>
            <a:off x="9931661" y="332581"/>
            <a:ext cx="1665027" cy="627797"/>
          </a:xfrm>
          <a:prstGeom prst="wav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cap="all" dirty="0" err="1" smtClean="0">
                <a:solidFill>
                  <a:schemeClr val="tx1"/>
                </a:solidFill>
              </a:rPr>
              <a:t>NOVITà</a:t>
            </a:r>
            <a:endParaRPr lang="it-IT" cap="all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3" y="878670"/>
            <a:ext cx="5436394" cy="28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entesi graffa aperta 11"/>
          <p:cNvSpPr/>
          <p:nvPr/>
        </p:nvSpPr>
        <p:spPr>
          <a:xfrm rot="5400000">
            <a:off x="8014777" y="1095364"/>
            <a:ext cx="1876308" cy="2101756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4" name="Freccia a sinistra 13"/>
          <p:cNvSpPr/>
          <p:nvPr/>
        </p:nvSpPr>
        <p:spPr>
          <a:xfrm>
            <a:off x="5576237" y="769616"/>
            <a:ext cx="3068474" cy="49860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Linee Guida 2013</a:t>
            </a:r>
            <a:endParaRPr lang="it-IT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</TotalTime>
  <Words>1983</Words>
  <Application>Microsoft Office PowerPoint</Application>
  <PresentationFormat>Personalizzato</PresentationFormat>
  <Paragraphs>232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Presentazione standard di PowerPoint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QUALITA’ NUTRIZIONALE </vt:lpstr>
      <vt:lpstr>Presentazione standard di PowerPoint</vt:lpstr>
      <vt:lpstr>Presentazione standard di PowerPoint</vt:lpstr>
      <vt:lpstr>QUALITA’ NUTRIZIONALE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MALATTIA DA REFLUSSO GASTRO-ESOFAGEO</dc:title>
  <dc:creator>Silvia Scremin</dc:creator>
  <cp:lastModifiedBy>Saverio Chilese</cp:lastModifiedBy>
  <cp:revision>278</cp:revision>
  <cp:lastPrinted>2017-10-16T08:41:21Z</cp:lastPrinted>
  <dcterms:created xsi:type="dcterms:W3CDTF">2015-06-29T09:13:25Z</dcterms:created>
  <dcterms:modified xsi:type="dcterms:W3CDTF">2017-10-17T07:43:57Z</dcterms:modified>
</cp:coreProperties>
</file>